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5" r:id="rId4"/>
    <p:sldId id="284" r:id="rId5"/>
    <p:sldId id="273" r:id="rId6"/>
    <p:sldId id="270" r:id="rId7"/>
    <p:sldId id="271" r:id="rId8"/>
    <p:sldId id="287"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46"/>
    <a:srgbClr val="D458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1" autoAdjust="0"/>
    <p:restoredTop sz="94660" autoAdjust="0"/>
  </p:normalViewPr>
  <p:slideViewPr>
    <p:cSldViewPr>
      <p:cViewPr varScale="1">
        <p:scale>
          <a:sx n="107" d="100"/>
          <a:sy n="107" d="100"/>
        </p:scale>
        <p:origin x="-78" y="-138"/>
      </p:cViewPr>
      <p:guideLst>
        <p:guide orient="horz" pos="2160"/>
        <p:guide pos="2880"/>
      </p:guideLst>
    </p:cSldViewPr>
  </p:slideViewPr>
  <p:outlineViewPr>
    <p:cViewPr>
      <p:scale>
        <a:sx n="33" d="100"/>
        <a:sy n="33" d="100"/>
      </p:scale>
      <p:origin x="42" y="119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44614-145E-4D74-966D-1FDB5A5C7D89}" type="slidenum">
              <a:rPr lang="fr-FR" smtClean="0"/>
              <a:t>‹N°›</a:t>
            </a:fld>
            <a:endParaRPr lang="fr-FR"/>
          </a:p>
        </p:txBody>
      </p:sp>
    </p:spTree>
    <p:extLst>
      <p:ext uri="{BB962C8B-B14F-4D97-AF65-F5344CB8AC3E}">
        <p14:creationId xmlns:p14="http://schemas.microsoft.com/office/powerpoint/2010/main" val="215066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44614-145E-4D74-966D-1FDB5A5C7D89}" type="slidenum">
              <a:rPr lang="fr-FR" smtClean="0"/>
              <a:t>‹N°›</a:t>
            </a:fld>
            <a:endParaRPr lang="fr-FR"/>
          </a:p>
        </p:txBody>
      </p:sp>
    </p:spTree>
    <p:extLst>
      <p:ext uri="{BB962C8B-B14F-4D97-AF65-F5344CB8AC3E}">
        <p14:creationId xmlns:p14="http://schemas.microsoft.com/office/powerpoint/2010/main" val="83350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44614-145E-4D74-966D-1FDB5A5C7D89}" type="slidenum">
              <a:rPr lang="fr-FR" smtClean="0"/>
              <a:t>‹N°›</a:t>
            </a:fld>
            <a:endParaRPr lang="fr-FR"/>
          </a:p>
        </p:txBody>
      </p:sp>
    </p:spTree>
    <p:extLst>
      <p:ext uri="{BB962C8B-B14F-4D97-AF65-F5344CB8AC3E}">
        <p14:creationId xmlns:p14="http://schemas.microsoft.com/office/powerpoint/2010/main" val="117199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a:solidFill>
                  <a:srgbClr val="D4580A"/>
                </a:solidFill>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lvl1pPr>
              <a:defRPr>
                <a:solidFill>
                  <a:srgbClr val="003046"/>
                </a:solidFill>
              </a:defRPr>
            </a:lvl1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7" name="ZoneTexte 6"/>
          <p:cNvSpPr txBox="1"/>
          <p:nvPr userDrawn="1"/>
        </p:nvSpPr>
        <p:spPr>
          <a:xfrm>
            <a:off x="3059832" y="6343812"/>
            <a:ext cx="2952328" cy="276999"/>
          </a:xfrm>
          <a:prstGeom prst="rect">
            <a:avLst/>
          </a:prstGeom>
          <a:noFill/>
        </p:spPr>
        <p:txBody>
          <a:bodyPr wrap="square" rtlCol="0">
            <a:spAutoFit/>
          </a:bodyPr>
          <a:lstStyle/>
          <a:p>
            <a:r>
              <a:rPr lang="fr-FR" sz="1200" dirty="0" smtClean="0"/>
              <a:t>Photo</a:t>
            </a:r>
            <a:r>
              <a:rPr lang="fr-FR" sz="1200" baseline="0" dirty="0" smtClean="0"/>
              <a:t> de famille</a:t>
            </a:r>
            <a:endParaRPr lang="fr-FR" sz="1200" dirty="0"/>
          </a:p>
        </p:txBody>
      </p:sp>
      <p:sp>
        <p:nvSpPr>
          <p:cNvPr id="8" name="ZoneTexte 7"/>
          <p:cNvSpPr txBox="1"/>
          <p:nvPr userDrawn="1"/>
        </p:nvSpPr>
        <p:spPr>
          <a:xfrm>
            <a:off x="5868144" y="6343812"/>
            <a:ext cx="2952328" cy="276999"/>
          </a:xfrm>
          <a:prstGeom prst="rect">
            <a:avLst/>
          </a:prstGeom>
          <a:noFill/>
        </p:spPr>
        <p:txBody>
          <a:bodyPr wrap="square" rtlCol="0">
            <a:spAutoFit/>
          </a:bodyPr>
          <a:lstStyle/>
          <a:p>
            <a:pPr algn="r"/>
            <a:r>
              <a:rPr lang="fr-FR" sz="1200" dirty="0" smtClean="0"/>
              <a:t>Juin</a:t>
            </a:r>
            <a:r>
              <a:rPr lang="fr-FR" sz="1200" baseline="0" dirty="0" smtClean="0"/>
              <a:t> 2016</a:t>
            </a:r>
            <a:endParaRPr lang="fr-FR" sz="1200" dirty="0"/>
          </a:p>
        </p:txBody>
      </p:sp>
    </p:spTree>
    <p:extLst>
      <p:ext uri="{BB962C8B-B14F-4D97-AF65-F5344CB8AC3E}">
        <p14:creationId xmlns:p14="http://schemas.microsoft.com/office/powerpoint/2010/main" val="422266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744614-145E-4D74-966D-1FDB5A5C7D89}" type="slidenum">
              <a:rPr lang="fr-FR" smtClean="0"/>
              <a:t>‹N°›</a:t>
            </a:fld>
            <a:endParaRPr lang="fr-FR"/>
          </a:p>
        </p:txBody>
      </p:sp>
    </p:spTree>
    <p:extLst>
      <p:ext uri="{BB962C8B-B14F-4D97-AF65-F5344CB8AC3E}">
        <p14:creationId xmlns:p14="http://schemas.microsoft.com/office/powerpoint/2010/main" val="194433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744614-145E-4D74-966D-1FDB5A5C7D89}" type="slidenum">
              <a:rPr lang="fr-FR" smtClean="0"/>
              <a:t>‹N°›</a:t>
            </a:fld>
            <a:endParaRPr lang="fr-FR"/>
          </a:p>
        </p:txBody>
      </p:sp>
      <p:sp>
        <p:nvSpPr>
          <p:cNvPr id="8" name="ZoneTexte 7"/>
          <p:cNvSpPr txBox="1"/>
          <p:nvPr userDrawn="1"/>
        </p:nvSpPr>
        <p:spPr>
          <a:xfrm>
            <a:off x="3059832" y="6343812"/>
            <a:ext cx="2952328" cy="276999"/>
          </a:xfrm>
          <a:prstGeom prst="rect">
            <a:avLst/>
          </a:prstGeom>
          <a:noFill/>
        </p:spPr>
        <p:txBody>
          <a:bodyPr wrap="square" rtlCol="0">
            <a:spAutoFit/>
          </a:bodyPr>
          <a:lstStyle/>
          <a:p>
            <a:r>
              <a:rPr lang="fr-FR" sz="1200" dirty="0" smtClean="0"/>
              <a:t>Les mutuelles de santé</a:t>
            </a:r>
            <a:endParaRPr lang="fr-FR" sz="1200" dirty="0"/>
          </a:p>
        </p:txBody>
      </p:sp>
      <p:sp>
        <p:nvSpPr>
          <p:cNvPr id="9" name="ZoneTexte 8"/>
          <p:cNvSpPr txBox="1"/>
          <p:nvPr userDrawn="1"/>
        </p:nvSpPr>
        <p:spPr>
          <a:xfrm>
            <a:off x="5868144" y="6343812"/>
            <a:ext cx="2952328" cy="276999"/>
          </a:xfrm>
          <a:prstGeom prst="rect">
            <a:avLst/>
          </a:prstGeom>
          <a:noFill/>
        </p:spPr>
        <p:txBody>
          <a:bodyPr wrap="square" rtlCol="0">
            <a:spAutoFit/>
          </a:bodyPr>
          <a:lstStyle/>
          <a:p>
            <a:pPr algn="r"/>
            <a:r>
              <a:rPr lang="fr-FR" sz="1200" dirty="0" smtClean="0"/>
              <a:t>Octobre</a:t>
            </a:r>
            <a:r>
              <a:rPr lang="fr-FR" sz="1200" baseline="0" dirty="0" smtClean="0"/>
              <a:t> 2015</a:t>
            </a:r>
            <a:endParaRPr lang="fr-FR" sz="1200" dirty="0"/>
          </a:p>
        </p:txBody>
      </p:sp>
    </p:spTree>
    <p:extLst>
      <p:ext uri="{BB962C8B-B14F-4D97-AF65-F5344CB8AC3E}">
        <p14:creationId xmlns:p14="http://schemas.microsoft.com/office/powerpoint/2010/main" val="332196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4744614-145E-4D74-966D-1FDB5A5C7D89}" type="slidenum">
              <a:rPr lang="fr-FR" smtClean="0"/>
              <a:t>‹N°›</a:t>
            </a:fld>
            <a:endParaRPr lang="fr-FR"/>
          </a:p>
        </p:txBody>
      </p:sp>
      <p:sp>
        <p:nvSpPr>
          <p:cNvPr id="10" name="ZoneTexte 9"/>
          <p:cNvSpPr txBox="1"/>
          <p:nvPr userDrawn="1"/>
        </p:nvSpPr>
        <p:spPr>
          <a:xfrm>
            <a:off x="3059832" y="6343812"/>
            <a:ext cx="2952328" cy="276999"/>
          </a:xfrm>
          <a:prstGeom prst="rect">
            <a:avLst/>
          </a:prstGeom>
          <a:noFill/>
        </p:spPr>
        <p:txBody>
          <a:bodyPr wrap="square" rtlCol="0">
            <a:spAutoFit/>
          </a:bodyPr>
          <a:lstStyle/>
          <a:p>
            <a:r>
              <a:rPr lang="fr-FR" sz="1200" dirty="0" smtClean="0"/>
              <a:t>Les mutuelles de santé</a:t>
            </a:r>
            <a:endParaRPr lang="fr-FR" sz="1200" dirty="0"/>
          </a:p>
        </p:txBody>
      </p:sp>
      <p:sp>
        <p:nvSpPr>
          <p:cNvPr id="11" name="ZoneTexte 10"/>
          <p:cNvSpPr txBox="1"/>
          <p:nvPr userDrawn="1"/>
        </p:nvSpPr>
        <p:spPr>
          <a:xfrm>
            <a:off x="5868144" y="6343812"/>
            <a:ext cx="2952328" cy="276999"/>
          </a:xfrm>
          <a:prstGeom prst="rect">
            <a:avLst/>
          </a:prstGeom>
          <a:noFill/>
        </p:spPr>
        <p:txBody>
          <a:bodyPr wrap="square" rtlCol="0">
            <a:spAutoFit/>
          </a:bodyPr>
          <a:lstStyle/>
          <a:p>
            <a:pPr algn="r"/>
            <a:r>
              <a:rPr lang="fr-FR" sz="1200" dirty="0" smtClean="0"/>
              <a:t>Octobre</a:t>
            </a:r>
            <a:r>
              <a:rPr lang="fr-FR" sz="1200" baseline="0" dirty="0" smtClean="0"/>
              <a:t> 2015</a:t>
            </a:r>
            <a:endParaRPr lang="fr-FR" sz="1200" dirty="0"/>
          </a:p>
        </p:txBody>
      </p:sp>
    </p:spTree>
    <p:extLst>
      <p:ext uri="{BB962C8B-B14F-4D97-AF65-F5344CB8AC3E}">
        <p14:creationId xmlns:p14="http://schemas.microsoft.com/office/powerpoint/2010/main" val="250839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4744614-145E-4D74-966D-1FDB5A5C7D89}" type="slidenum">
              <a:rPr lang="fr-FR" smtClean="0"/>
              <a:t>‹N°›</a:t>
            </a:fld>
            <a:endParaRPr lang="fr-FR"/>
          </a:p>
        </p:txBody>
      </p:sp>
      <p:sp>
        <p:nvSpPr>
          <p:cNvPr id="6" name="ZoneTexte 5"/>
          <p:cNvSpPr txBox="1"/>
          <p:nvPr userDrawn="1"/>
        </p:nvSpPr>
        <p:spPr>
          <a:xfrm>
            <a:off x="3059832" y="6343812"/>
            <a:ext cx="2952328" cy="276999"/>
          </a:xfrm>
          <a:prstGeom prst="rect">
            <a:avLst/>
          </a:prstGeom>
          <a:noFill/>
        </p:spPr>
        <p:txBody>
          <a:bodyPr wrap="square" rtlCol="0">
            <a:spAutoFit/>
          </a:bodyPr>
          <a:lstStyle/>
          <a:p>
            <a:r>
              <a:rPr lang="fr-FR" sz="1200" dirty="0" smtClean="0"/>
              <a:t>Les mutuelles de santé</a:t>
            </a:r>
            <a:endParaRPr lang="fr-FR" sz="1200" dirty="0"/>
          </a:p>
        </p:txBody>
      </p:sp>
      <p:sp>
        <p:nvSpPr>
          <p:cNvPr id="7" name="ZoneTexte 6"/>
          <p:cNvSpPr txBox="1"/>
          <p:nvPr userDrawn="1"/>
        </p:nvSpPr>
        <p:spPr>
          <a:xfrm>
            <a:off x="5868144" y="6343812"/>
            <a:ext cx="2952328" cy="276999"/>
          </a:xfrm>
          <a:prstGeom prst="rect">
            <a:avLst/>
          </a:prstGeom>
          <a:noFill/>
        </p:spPr>
        <p:txBody>
          <a:bodyPr wrap="square" rtlCol="0">
            <a:spAutoFit/>
          </a:bodyPr>
          <a:lstStyle/>
          <a:p>
            <a:pPr algn="r"/>
            <a:r>
              <a:rPr lang="fr-FR" sz="1200" dirty="0" smtClean="0"/>
              <a:t>Octobre</a:t>
            </a:r>
            <a:r>
              <a:rPr lang="fr-FR" sz="1200" baseline="0" dirty="0" smtClean="0"/>
              <a:t> 2015</a:t>
            </a:r>
            <a:endParaRPr lang="fr-FR" sz="1200" dirty="0"/>
          </a:p>
        </p:txBody>
      </p:sp>
    </p:spTree>
    <p:extLst>
      <p:ext uri="{BB962C8B-B14F-4D97-AF65-F5344CB8AC3E}">
        <p14:creationId xmlns:p14="http://schemas.microsoft.com/office/powerpoint/2010/main" val="16836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4744614-145E-4D74-966D-1FDB5A5C7D89}" type="slidenum">
              <a:rPr lang="fr-FR" smtClean="0"/>
              <a:t>‹N°›</a:t>
            </a:fld>
            <a:endParaRPr lang="fr-FR"/>
          </a:p>
        </p:txBody>
      </p:sp>
      <p:sp>
        <p:nvSpPr>
          <p:cNvPr id="5" name="ZoneTexte 4"/>
          <p:cNvSpPr txBox="1"/>
          <p:nvPr userDrawn="1"/>
        </p:nvSpPr>
        <p:spPr>
          <a:xfrm>
            <a:off x="3059832" y="6343812"/>
            <a:ext cx="2952328" cy="276999"/>
          </a:xfrm>
          <a:prstGeom prst="rect">
            <a:avLst/>
          </a:prstGeom>
          <a:noFill/>
        </p:spPr>
        <p:txBody>
          <a:bodyPr wrap="square" rtlCol="0">
            <a:spAutoFit/>
          </a:bodyPr>
          <a:lstStyle/>
          <a:p>
            <a:r>
              <a:rPr lang="fr-FR" sz="1200" dirty="0" smtClean="0"/>
              <a:t>Les mutuelles de santé</a:t>
            </a:r>
            <a:endParaRPr lang="fr-FR" sz="1200" dirty="0"/>
          </a:p>
        </p:txBody>
      </p:sp>
      <p:sp>
        <p:nvSpPr>
          <p:cNvPr id="6" name="ZoneTexte 5"/>
          <p:cNvSpPr txBox="1"/>
          <p:nvPr userDrawn="1"/>
        </p:nvSpPr>
        <p:spPr>
          <a:xfrm>
            <a:off x="5868144" y="6343812"/>
            <a:ext cx="2952328" cy="276999"/>
          </a:xfrm>
          <a:prstGeom prst="rect">
            <a:avLst/>
          </a:prstGeom>
          <a:noFill/>
        </p:spPr>
        <p:txBody>
          <a:bodyPr wrap="square" rtlCol="0">
            <a:spAutoFit/>
          </a:bodyPr>
          <a:lstStyle/>
          <a:p>
            <a:pPr algn="r"/>
            <a:r>
              <a:rPr lang="fr-FR" sz="1200" dirty="0" smtClean="0"/>
              <a:t>Octobre</a:t>
            </a:r>
            <a:r>
              <a:rPr lang="fr-FR" sz="1200" baseline="0" dirty="0" smtClean="0"/>
              <a:t> 2015</a:t>
            </a:r>
            <a:endParaRPr lang="fr-FR" sz="1200" dirty="0"/>
          </a:p>
        </p:txBody>
      </p:sp>
    </p:spTree>
    <p:extLst>
      <p:ext uri="{BB962C8B-B14F-4D97-AF65-F5344CB8AC3E}">
        <p14:creationId xmlns:p14="http://schemas.microsoft.com/office/powerpoint/2010/main" val="425807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744614-145E-4D74-966D-1FDB5A5C7D89}" type="slidenum">
              <a:rPr lang="fr-FR" smtClean="0"/>
              <a:t>‹N°›</a:t>
            </a:fld>
            <a:endParaRPr lang="fr-FR"/>
          </a:p>
        </p:txBody>
      </p:sp>
    </p:spTree>
    <p:extLst>
      <p:ext uri="{BB962C8B-B14F-4D97-AF65-F5344CB8AC3E}">
        <p14:creationId xmlns:p14="http://schemas.microsoft.com/office/powerpoint/2010/main" val="39996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63F77AF2-8DF1-40D0-B042-A87A425EB801}" type="datetimeFigureOut">
              <a:rPr lang="fr-FR" smtClean="0"/>
              <a:t>02/08/2016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744614-145E-4D74-966D-1FDB5A5C7D89}" type="slidenum">
              <a:rPr lang="fr-FR" smtClean="0"/>
              <a:t>‹N°›</a:t>
            </a:fld>
            <a:endParaRPr lang="fr-FR"/>
          </a:p>
        </p:txBody>
      </p:sp>
    </p:spTree>
    <p:extLst>
      <p:ext uri="{BB962C8B-B14F-4D97-AF65-F5344CB8AC3E}">
        <p14:creationId xmlns:p14="http://schemas.microsoft.com/office/powerpoint/2010/main" val="290130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t>Photo de famille</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r-FR" dirty="0" smtClean="0"/>
              <a:t>Avril 2016</a:t>
            </a:r>
            <a:endParaRPr lang="fr-FR" dirty="0"/>
          </a:p>
        </p:txBody>
      </p:sp>
      <p:pic>
        <p:nvPicPr>
          <p:cNvPr id="7" name="Picture 2" descr="C:\Documents and Settings\Mar\Mes documents\Dropbox\1.HO_SIEGE ATIA VERSAILLES\11.COMMUNICATION\logo_atia_standard_VF_trans.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98295" y="6237312"/>
            <a:ext cx="899896" cy="540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05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b="0" kern="1200">
          <a:solidFill>
            <a:srgbClr val="003046"/>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rgbClr val="D4580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direct.com/science/journal/14690292" TargetMode="External"/><Relationship Id="rId2" Type="http://schemas.openxmlformats.org/officeDocument/2006/relationships/hyperlink" Target="http://www.sciencedirect.com/science/article/pii/S1469029215300194" TargetMode="External"/><Relationship Id="rId1" Type="http://schemas.openxmlformats.org/officeDocument/2006/relationships/slideLayout" Target="../slideLayouts/slideLayout2.xml"/><Relationship Id="rId4" Type="http://schemas.openxmlformats.org/officeDocument/2006/relationships/hyperlink" Target="http://www.sciencedirect.com/science/journal/14690292/23/supp/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886200"/>
            <a:ext cx="6400800" cy="2207096"/>
          </a:xfrm>
        </p:spPr>
        <p:txBody>
          <a:bodyPr>
            <a:normAutofit/>
          </a:bodyPr>
          <a:lstStyle/>
          <a:p>
            <a:r>
              <a:rPr lang="fr-FR" dirty="0" smtClean="0"/>
              <a:t>Utilisation d’une échelle de résilience</a:t>
            </a:r>
          </a:p>
          <a:p>
            <a:r>
              <a:rPr lang="fr-FR" dirty="0" smtClean="0"/>
              <a:t>Juin 2016</a:t>
            </a:r>
            <a:endParaRPr lang="fr-FR" dirty="0"/>
          </a:p>
        </p:txBody>
      </p:sp>
      <p:pic>
        <p:nvPicPr>
          <p:cNvPr id="4" name="Image 3" descr="C:\Users\Sophie\Documents\So-DOCS\ATIA_IA\ATIA\2.LOGO\logo_ata_VF\logo_atia_standard.jpg"/>
          <p:cNvPicPr>
            <a:picLocks noChangeAspect="1"/>
          </p:cNvPicPr>
          <p:nvPr/>
        </p:nvPicPr>
        <p:blipFill>
          <a:blip r:embed="rId2" cstate="print">
            <a:extLst>
              <a:ext uri="{28A0092B-C50C-407E-A947-70E740481C1C}">
                <a14:useLocalDpi xmlns:a14="http://schemas.microsoft.com/office/drawing/2010/main" val="0"/>
              </a:ext>
            </a:extLst>
          </a:blip>
          <a:srcRect l="6114" t="6417" r="4696" b="3098"/>
          <a:stretch>
            <a:fillRect/>
          </a:stretch>
        </p:blipFill>
        <p:spPr bwMode="auto">
          <a:xfrm>
            <a:off x="2339752" y="1483792"/>
            <a:ext cx="4420670" cy="2228325"/>
          </a:xfrm>
          <a:prstGeom prst="rect">
            <a:avLst/>
          </a:prstGeom>
          <a:noFill/>
          <a:ln w="9525">
            <a:noFill/>
            <a:miter lim="800000"/>
            <a:headEnd/>
            <a:tailEnd/>
          </a:ln>
        </p:spPr>
      </p:pic>
    </p:spTree>
    <p:extLst>
      <p:ext uri="{BB962C8B-B14F-4D97-AF65-F5344CB8AC3E}">
        <p14:creationId xmlns:p14="http://schemas.microsoft.com/office/powerpoint/2010/main" val="252602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Définition</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dirty="0" smtClean="0"/>
              <a:t>L’échelle de résilience </a:t>
            </a:r>
            <a:r>
              <a:rPr lang="fr-FR" dirty="0"/>
              <a:t>de </a:t>
            </a:r>
            <a:r>
              <a:rPr lang="fr-FR" dirty="0" err="1"/>
              <a:t>Connor</a:t>
            </a:r>
            <a:r>
              <a:rPr lang="fr-FR" dirty="0"/>
              <a:t>-Davidson (http://www.cd-risc.com</a:t>
            </a:r>
            <a:r>
              <a:rPr lang="fr-FR" dirty="0" smtClean="0"/>
              <a:t>/) à 10 questions est un outil de mesure du niveau de résilience des individus cibles ou bénéficiaires des actions d’ATIA:</a:t>
            </a:r>
          </a:p>
          <a:p>
            <a:pPr lvl="1" algn="just"/>
            <a:r>
              <a:rPr lang="fr-FR" dirty="0" smtClean="0"/>
              <a:t>L’individu « référent » de la famille répond aux 10 questions</a:t>
            </a:r>
          </a:p>
          <a:p>
            <a:pPr lvl="1" algn="just"/>
            <a:r>
              <a:rPr lang="fr-FR" dirty="0" smtClean="0"/>
              <a:t>Chaque réponse est noté de 0 à </a:t>
            </a:r>
            <a:r>
              <a:rPr lang="fr-FR" dirty="0"/>
              <a:t>4</a:t>
            </a:r>
            <a:endParaRPr lang="fr-FR" dirty="0" smtClean="0"/>
          </a:p>
          <a:p>
            <a:pPr lvl="1" algn="just"/>
            <a:r>
              <a:rPr lang="fr-FR" dirty="0" smtClean="0"/>
              <a:t>Les notes sont additionnées sans pondération et le nombre de points obtenus reflète un niveau de résilience</a:t>
            </a:r>
          </a:p>
        </p:txBody>
      </p:sp>
    </p:spTree>
    <p:extLst>
      <p:ext uri="{BB962C8B-B14F-4D97-AF65-F5344CB8AC3E}">
        <p14:creationId xmlns:p14="http://schemas.microsoft.com/office/powerpoint/2010/main" val="203337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994122"/>
          </a:xfrm>
        </p:spPr>
        <p:txBody>
          <a:bodyPr>
            <a:noAutofit/>
          </a:bodyPr>
          <a:lstStyle/>
          <a:p>
            <a:r>
              <a:rPr lang="fr-FR" sz="3200" dirty="0" smtClean="0"/>
              <a:t>Un outil complémentaire à la photo de famille</a:t>
            </a:r>
            <a:endParaRPr lang="fr-FR" sz="3200" dirty="0"/>
          </a:p>
        </p:txBody>
      </p:sp>
      <p:sp>
        <p:nvSpPr>
          <p:cNvPr id="3" name="Espace réservé du contenu 2"/>
          <p:cNvSpPr>
            <a:spLocks noGrp="1"/>
          </p:cNvSpPr>
          <p:nvPr>
            <p:ph idx="1"/>
          </p:nvPr>
        </p:nvSpPr>
        <p:spPr>
          <a:xfrm>
            <a:off x="251520" y="1052736"/>
            <a:ext cx="8579296" cy="4968552"/>
          </a:xfrm>
        </p:spPr>
        <p:txBody>
          <a:bodyPr>
            <a:normAutofit fontScale="85000" lnSpcReduction="20000"/>
          </a:bodyPr>
          <a:lstStyle/>
          <a:p>
            <a:pPr marL="0" indent="0" algn="just">
              <a:buNone/>
            </a:pPr>
            <a:r>
              <a:rPr lang="fr-FR" dirty="0" smtClean="0"/>
              <a:t>La photo de famille permet de mesurer l’amélioration des conditions de vies des familles </a:t>
            </a:r>
            <a:r>
              <a:rPr lang="fr-FR" b="0" dirty="0" smtClean="0"/>
              <a:t>mais </a:t>
            </a:r>
            <a:r>
              <a:rPr lang="fr-FR" dirty="0" smtClean="0"/>
              <a:t>pas leur capacités à résoudre leurs problèmes par elles mêmes</a:t>
            </a:r>
            <a:r>
              <a:rPr lang="fr-FR" b="0" dirty="0" smtClean="0"/>
              <a:t>.</a:t>
            </a:r>
          </a:p>
          <a:p>
            <a:pPr marL="0" indent="0" algn="just">
              <a:buNone/>
            </a:pPr>
            <a:r>
              <a:rPr lang="fr-FR" b="0" dirty="0" smtClean="0"/>
              <a:t>Une échelle de résilience permet de mesurer la capacité des individus à faire face aux adversités et est donc un outil pertinent pour vérifier que les programmes d’ATIA favorisent l’autonomisation des familles.</a:t>
            </a:r>
          </a:p>
          <a:p>
            <a:pPr marL="0" indent="0" algn="just">
              <a:buNone/>
            </a:pPr>
            <a:endParaRPr lang="fr-FR" sz="2000" b="0" dirty="0" smtClean="0"/>
          </a:p>
          <a:p>
            <a:pPr marL="0" indent="0" algn="just">
              <a:buNone/>
            </a:pPr>
            <a:r>
              <a:rPr lang="fr-FR" b="0" dirty="0" smtClean="0"/>
              <a:t>L’échelle de résilience doit permettre:</a:t>
            </a:r>
          </a:p>
          <a:p>
            <a:pPr algn="just"/>
            <a:r>
              <a:rPr lang="fr-FR" b="0" dirty="0" smtClean="0"/>
              <a:t>De mesurer le niveau de résilience (à priori bas) des individus que nous suivons en Accompagnement familial</a:t>
            </a:r>
          </a:p>
          <a:p>
            <a:pPr algn="just"/>
            <a:r>
              <a:rPr lang="fr-FR" b="0" dirty="0" smtClean="0"/>
              <a:t>De mesurer les progrès réalisés en termes de résilience par ces individus à la fin du suivi</a:t>
            </a:r>
          </a:p>
          <a:p>
            <a:pPr algn="just"/>
            <a:endParaRPr lang="fr-FR" b="0" dirty="0" smtClean="0"/>
          </a:p>
        </p:txBody>
      </p:sp>
    </p:spTree>
    <p:extLst>
      <p:ext uri="{BB962C8B-B14F-4D97-AF65-F5344CB8AC3E}">
        <p14:creationId xmlns:p14="http://schemas.microsoft.com/office/powerpoint/2010/main" val="134703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Limites</a:t>
            </a:r>
            <a:endParaRPr lang="fr-FR" dirty="0"/>
          </a:p>
        </p:txBody>
      </p:sp>
      <p:sp>
        <p:nvSpPr>
          <p:cNvPr id="3" name="Espace réservé du contenu 2"/>
          <p:cNvSpPr>
            <a:spLocks noGrp="1"/>
          </p:cNvSpPr>
          <p:nvPr>
            <p:ph idx="1"/>
          </p:nvPr>
        </p:nvSpPr>
        <p:spPr>
          <a:xfrm>
            <a:off x="457200" y="1484784"/>
            <a:ext cx="8229600" cy="4641379"/>
          </a:xfrm>
        </p:spPr>
        <p:txBody>
          <a:bodyPr>
            <a:normAutofit fontScale="77500" lnSpcReduction="20000"/>
          </a:bodyPr>
          <a:lstStyle/>
          <a:p>
            <a:pPr algn="just"/>
            <a:r>
              <a:rPr lang="fr-FR" dirty="0"/>
              <a:t>Cet outil </a:t>
            </a:r>
            <a:r>
              <a:rPr lang="fr-FR" dirty="0" smtClean="0"/>
              <a:t>dispose d’une fiabilité statistique forte mais pas d’une grande fiabilité individuelle </a:t>
            </a:r>
          </a:p>
          <a:p>
            <a:pPr marL="400050" lvl="1" indent="0" algn="just">
              <a:buNone/>
            </a:pPr>
            <a:r>
              <a:rPr lang="fr-FR" dirty="0" smtClean="0"/>
              <a:t>Ainsi, l’échelle de résilience permet de donner une mesure fiable de la résilience d’une population (et de l’impact d’une action sur cette population) mais peut ne pas donner une mesure fiable de la résilience d’un individu (ou de l’impact d’une action sur cet individu).</a:t>
            </a:r>
          </a:p>
          <a:p>
            <a:pPr marL="400050" lvl="1" indent="0" algn="just">
              <a:buNone/>
            </a:pPr>
            <a:endParaRPr lang="fr-FR" dirty="0"/>
          </a:p>
          <a:p>
            <a:pPr algn="just"/>
            <a:r>
              <a:rPr lang="fr-FR" dirty="0" smtClean="0"/>
              <a:t>Cet outil à lui seul ne permettra pas de démontrer que ces progrès sont strictement liés à nos actions.</a:t>
            </a:r>
          </a:p>
          <a:p>
            <a:pPr marL="400050" lvl="1" indent="0" algn="just">
              <a:buNone/>
            </a:pPr>
            <a:r>
              <a:rPr lang="fr-FR" dirty="0" smtClean="0"/>
              <a:t>Pour cela, un suivi équivalent sur un groupe témoin qui ne bénéficie pas des actions serait nécessaire.</a:t>
            </a:r>
            <a:br>
              <a:rPr lang="fr-FR" dirty="0" smtClean="0"/>
            </a:br>
            <a:r>
              <a:rPr lang="fr-FR" dirty="0" smtClean="0"/>
              <a:t>Mais cette démarche a aussi ses limites et ses questions éthiques: à décider au cas par cas, en fonction des opportunités, du contexte et des ressources du programme.</a:t>
            </a:r>
          </a:p>
          <a:p>
            <a:pPr algn="just"/>
            <a:endParaRPr lang="fr-FR" dirty="0" smtClean="0"/>
          </a:p>
          <a:p>
            <a:pPr lvl="1" algn="just"/>
            <a:endParaRPr lang="fr-FR" dirty="0" smtClean="0">
              <a:sym typeface="Wingdings" pitchFamily="2" charset="2"/>
            </a:endParaRPr>
          </a:p>
        </p:txBody>
      </p:sp>
    </p:spTree>
    <p:extLst>
      <p:ext uri="{BB962C8B-B14F-4D97-AF65-F5344CB8AC3E}">
        <p14:creationId xmlns:p14="http://schemas.microsoft.com/office/powerpoint/2010/main" val="200777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cette échelle de résilience ?</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L’échelle de résilience de </a:t>
            </a:r>
            <a:r>
              <a:rPr lang="fr-FR" dirty="0" err="1"/>
              <a:t>Connor</a:t>
            </a:r>
            <a:r>
              <a:rPr lang="fr-FR" dirty="0"/>
              <a:t>-Davidson </a:t>
            </a:r>
            <a:r>
              <a:rPr lang="fr-FR" dirty="0" smtClean="0"/>
              <a:t>dispose d’un bon indice de cohérence interne </a:t>
            </a:r>
            <a:r>
              <a:rPr lang="fr-FR" b="0" dirty="0" smtClean="0"/>
              <a:t>(c’est-à-dire qu’elle mesure bien la même chose à chaque fois) </a:t>
            </a:r>
            <a:r>
              <a:rPr lang="fr-FR" dirty="0" smtClean="0"/>
              <a:t>et de validité </a:t>
            </a:r>
            <a:r>
              <a:rPr lang="fr-FR" b="0" dirty="0" smtClean="0"/>
              <a:t>(c’est-à-dire qu’elle mesure bien le degré de résilience d’une population).</a:t>
            </a:r>
          </a:p>
          <a:p>
            <a:r>
              <a:rPr lang="fr-FR" dirty="0" smtClean="0"/>
              <a:t>L’échelle a déjà été testée et validée dans plus de 30 pays </a:t>
            </a:r>
            <a:r>
              <a:rPr lang="fr-FR" b="0" dirty="0" smtClean="0"/>
              <a:t>(parmi eux : l’Inde, la Chine, les Etats Unis, Haïti, la Colombie, l’Afrique du Sud, le Nigéria ou encore l’Uganda) </a:t>
            </a:r>
            <a:r>
              <a:rPr lang="fr-FR" dirty="0" smtClean="0"/>
              <a:t>et auprès de populations variées </a:t>
            </a:r>
            <a:r>
              <a:rPr lang="fr-FR" b="0" dirty="0" smtClean="0"/>
              <a:t>(personnes atteintes de Syndrome Post Traumatique, de dépression ou du SIDA, prisonniers, adolescents, travailleurs agricoles pauvres, réfugiés, …)</a:t>
            </a:r>
          </a:p>
          <a:p>
            <a:r>
              <a:rPr lang="fr-FR" dirty="0" smtClean="0"/>
              <a:t>Grâce à ces études, il existe déjà des moyennes de résilience par pays et par population, ce qui facilite la comparaison.</a:t>
            </a:r>
          </a:p>
          <a:p>
            <a:r>
              <a:rPr lang="fr-FR" dirty="0" smtClean="0"/>
              <a:t>Un total de 10 questions permet de donner une mesure pertinente de la résilience sans être trop chronophage.</a:t>
            </a:r>
          </a:p>
          <a:p>
            <a:r>
              <a:rPr lang="fr-FR" dirty="0" smtClean="0"/>
              <a:t>Voir en annexe pour des références plus précises sur la pertinence de cette échelle.</a:t>
            </a:r>
          </a:p>
        </p:txBody>
      </p:sp>
    </p:spTree>
    <p:extLst>
      <p:ext uri="{BB962C8B-B14F-4D97-AF65-F5344CB8AC3E}">
        <p14:creationId xmlns:p14="http://schemas.microsoft.com/office/powerpoint/2010/main" val="232181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t>Utilisation</a:t>
            </a:r>
            <a:endParaRPr lang="fr-FR" dirty="0"/>
          </a:p>
        </p:txBody>
      </p:sp>
      <p:sp>
        <p:nvSpPr>
          <p:cNvPr id="3" name="Espace réservé du contenu 2"/>
          <p:cNvSpPr>
            <a:spLocks noGrp="1"/>
          </p:cNvSpPr>
          <p:nvPr>
            <p:ph idx="1"/>
          </p:nvPr>
        </p:nvSpPr>
        <p:spPr>
          <a:xfrm>
            <a:off x="467544" y="980728"/>
            <a:ext cx="8229600" cy="5256584"/>
          </a:xfrm>
        </p:spPr>
        <p:txBody>
          <a:bodyPr>
            <a:normAutofit fontScale="55000" lnSpcReduction="20000"/>
          </a:bodyPr>
          <a:lstStyle/>
          <a:p>
            <a:r>
              <a:rPr lang="fr-FR" dirty="0" smtClean="0"/>
              <a:t>L’échelle de résilience sera en priorité utilisée pour les familles des programmes d’Accompagnement Familial. </a:t>
            </a:r>
            <a:r>
              <a:rPr lang="fr-FR" b="0" dirty="0" smtClean="0">
                <a:solidFill>
                  <a:schemeClr val="tx1"/>
                </a:solidFill>
              </a:rPr>
              <a:t>Son extension aux familles non AF pourra être envisagée plus tard.</a:t>
            </a:r>
            <a:endParaRPr lang="fr-FR" dirty="0" smtClean="0">
              <a:solidFill>
                <a:schemeClr val="tx1"/>
              </a:solidFill>
            </a:endParaRPr>
          </a:p>
          <a:p>
            <a:r>
              <a:rPr lang="fr-FR" dirty="0" smtClean="0"/>
              <a:t>Utilisation </a:t>
            </a:r>
            <a:r>
              <a:rPr lang="fr-FR" u="sng" dirty="0"/>
              <a:t>systématique</a:t>
            </a:r>
            <a:r>
              <a:rPr lang="fr-FR" dirty="0"/>
              <a:t> </a:t>
            </a:r>
            <a:r>
              <a:rPr lang="fr-FR" dirty="0" smtClean="0"/>
              <a:t>avant</a:t>
            </a:r>
            <a:r>
              <a:rPr lang="fr-FR" dirty="0"/>
              <a:t>, pendant et après </a:t>
            </a:r>
            <a:r>
              <a:rPr lang="fr-FR" dirty="0" smtClean="0"/>
              <a:t>l’accompagnement AF, pour:</a:t>
            </a:r>
          </a:p>
          <a:p>
            <a:pPr lvl="1"/>
            <a:r>
              <a:rPr lang="fr-FR" dirty="0" smtClean="0"/>
              <a:t>Evaluer le niveau de résilience des familles que nous suivons et pouvoir le comparer avec celui d’autres populations (ce qui permet de communiquer plus clairement sur le type de population que nous suivons).</a:t>
            </a:r>
          </a:p>
          <a:p>
            <a:pPr lvl="1"/>
            <a:r>
              <a:rPr lang="fr-FR" dirty="0" smtClean="0"/>
              <a:t>Suivre et analyser l’évolution de leur niveau de résilience</a:t>
            </a:r>
          </a:p>
          <a:p>
            <a:r>
              <a:rPr lang="fr-FR" dirty="0" smtClean="0"/>
              <a:t>Pour mesurer plus précisément les progrès réalisés par les familles, l’échelle de résilience pourra être complétée :</a:t>
            </a:r>
          </a:p>
          <a:p>
            <a:pPr lvl="1"/>
            <a:r>
              <a:rPr lang="fr-FR" dirty="0" smtClean="0"/>
              <a:t>Par des indicateurs propres mesurant l’évolution des conditions de vie des bénéficiaires :</a:t>
            </a:r>
          </a:p>
          <a:p>
            <a:pPr lvl="2"/>
            <a:r>
              <a:rPr lang="fr-FR" dirty="0" smtClean="0"/>
              <a:t>Photo de famille</a:t>
            </a:r>
          </a:p>
          <a:p>
            <a:pPr lvl="2"/>
            <a:r>
              <a:rPr lang="fr-FR" dirty="0" smtClean="0"/>
              <a:t>Taux de résolution des objectifs</a:t>
            </a:r>
          </a:p>
          <a:p>
            <a:pPr lvl="1"/>
            <a:r>
              <a:rPr lang="fr-FR" dirty="0" smtClean="0"/>
              <a:t>Par </a:t>
            </a:r>
            <a:r>
              <a:rPr lang="fr-FR" dirty="0"/>
              <a:t>des </a:t>
            </a:r>
            <a:r>
              <a:rPr lang="fr-FR" dirty="0" smtClean="0"/>
              <a:t>enquêtes qualitatives / de satisfaction auprès des bénéficiaires</a:t>
            </a:r>
          </a:p>
          <a:p>
            <a:pPr lvl="2"/>
            <a:r>
              <a:rPr lang="fr-FR" dirty="0" smtClean="0"/>
              <a:t>Menées régulièrement (tous les deux ans)</a:t>
            </a:r>
          </a:p>
          <a:p>
            <a:pPr lvl="2"/>
            <a:r>
              <a:rPr lang="fr-FR" dirty="0" smtClean="0"/>
              <a:t>avec </a:t>
            </a:r>
            <a:r>
              <a:rPr lang="fr-FR" dirty="0"/>
              <a:t>un nombre de familles représentatif </a:t>
            </a:r>
            <a:endParaRPr lang="fr-FR" dirty="0" smtClean="0"/>
          </a:p>
          <a:p>
            <a:pPr lvl="2"/>
            <a:r>
              <a:rPr lang="fr-FR" dirty="0" smtClean="0"/>
              <a:t>En entretiens individuels ou focus groups</a:t>
            </a:r>
          </a:p>
          <a:p>
            <a:pPr lvl="2"/>
            <a:r>
              <a:rPr lang="fr-FR" dirty="0" smtClean="0"/>
              <a:t>Par des enquêteurs externes</a:t>
            </a:r>
          </a:p>
          <a:p>
            <a:r>
              <a:rPr lang="fr-FR" dirty="0" smtClean="0"/>
              <a:t>La mesure du type de sortie (PO++, PO+, PO+= ou PO=) ne serait ainsi plus obligatoire pour mesurer l’impact du programme mais pourrait être conservée selon les besoins de chaque programme pour évaluer </a:t>
            </a:r>
            <a:r>
              <a:rPr lang="fr-FR" dirty="0" smtClean="0"/>
              <a:t>plus </a:t>
            </a:r>
            <a:r>
              <a:rPr lang="fr-FR" dirty="0" smtClean="0"/>
              <a:t>finement l’évolution individuelle de chaque famille</a:t>
            </a:r>
          </a:p>
        </p:txBody>
      </p:sp>
    </p:spTree>
    <p:extLst>
      <p:ext uri="{BB962C8B-B14F-4D97-AF65-F5344CB8AC3E}">
        <p14:creationId xmlns:p14="http://schemas.microsoft.com/office/powerpoint/2010/main" val="193149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Exploitation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Une base de données sera mise à disposition de tous les programmes d’ici fin 2016</a:t>
            </a:r>
          </a:p>
          <a:p>
            <a:r>
              <a:rPr lang="fr-FR" dirty="0" smtClean="0"/>
              <a:t>Elle permettra la saisie et l’analyse (croisement):</a:t>
            </a:r>
          </a:p>
          <a:p>
            <a:pPr lvl="1"/>
            <a:r>
              <a:rPr lang="fr-FR" dirty="0" smtClean="0"/>
              <a:t>Du niveau globale de résilience des familles (saisie manuelle)</a:t>
            </a:r>
          </a:p>
          <a:p>
            <a:pPr lvl="1"/>
            <a:r>
              <a:rPr lang="fr-FR" dirty="0" smtClean="0"/>
              <a:t>des critères composant la photo de famille (saisie manuelle)</a:t>
            </a:r>
          </a:p>
          <a:p>
            <a:pPr lvl="1"/>
            <a:r>
              <a:rPr lang="fr-FR" dirty="0" smtClean="0"/>
              <a:t>Du </a:t>
            </a:r>
            <a:r>
              <a:rPr lang="fr-FR" dirty="0" err="1" smtClean="0"/>
              <a:t>reporting</a:t>
            </a:r>
            <a:r>
              <a:rPr lang="fr-FR" dirty="0" smtClean="0"/>
              <a:t> AE (saisie manuelle)</a:t>
            </a:r>
          </a:p>
          <a:p>
            <a:pPr lvl="1"/>
            <a:r>
              <a:rPr lang="fr-FR" dirty="0" smtClean="0"/>
              <a:t>Du </a:t>
            </a:r>
            <a:r>
              <a:rPr lang="fr-FR" dirty="0" err="1" smtClean="0"/>
              <a:t>reporting</a:t>
            </a:r>
            <a:r>
              <a:rPr lang="fr-FR" dirty="0" smtClean="0"/>
              <a:t> AF (import automatique depuis la base AF)</a:t>
            </a:r>
          </a:p>
          <a:p>
            <a:pPr lvl="1"/>
            <a:r>
              <a:rPr lang="fr-FR" dirty="0" smtClean="0"/>
              <a:t>Du </a:t>
            </a:r>
            <a:r>
              <a:rPr lang="fr-FR" dirty="0" err="1" smtClean="0"/>
              <a:t>reporting</a:t>
            </a:r>
            <a:r>
              <a:rPr lang="fr-FR" dirty="0" smtClean="0"/>
              <a:t> MC (import automatique depuis LPF)</a:t>
            </a:r>
            <a:endParaRPr lang="fr-FR" dirty="0"/>
          </a:p>
        </p:txBody>
      </p:sp>
    </p:spTree>
    <p:extLst>
      <p:ext uri="{BB962C8B-B14F-4D97-AF65-F5344CB8AC3E}">
        <p14:creationId xmlns:p14="http://schemas.microsoft.com/office/powerpoint/2010/main" val="147603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a:t>
            </a:r>
            <a:endParaRPr lang="fr-FR" dirty="0"/>
          </a:p>
        </p:txBody>
      </p:sp>
      <p:sp>
        <p:nvSpPr>
          <p:cNvPr id="3" name="Espace réservé du contenu 2"/>
          <p:cNvSpPr>
            <a:spLocks noGrp="1"/>
          </p:cNvSpPr>
          <p:nvPr>
            <p:ph idx="1"/>
          </p:nvPr>
        </p:nvSpPr>
        <p:spPr>
          <a:xfrm>
            <a:off x="457200" y="1196752"/>
            <a:ext cx="8229600" cy="4929411"/>
          </a:xfrm>
        </p:spPr>
        <p:txBody>
          <a:bodyPr>
            <a:normAutofit fontScale="32500" lnSpcReduction="20000"/>
          </a:bodyPr>
          <a:lstStyle/>
          <a:p>
            <a:pPr fontAlgn="base"/>
            <a:r>
              <a:rPr lang="en-US" b="0" u="sng" dirty="0" err="1"/>
              <a:t>Cambells</a:t>
            </a:r>
            <a:r>
              <a:rPr lang="en-US" b="0" u="sng" dirty="0"/>
              <a:t>-Sills, Laura &amp; Stein, Murray B. 6 December 2007. Psychometric Analysis and Refinement of the Connor-Davidson Resilience Scale (CD-RISK): Validation of a 10-Item Measure of Resilience. Journal of Traumatic Stress. Volume 20, Issue 6.</a:t>
            </a:r>
            <a:endParaRPr lang="en-US" b="0" dirty="0"/>
          </a:p>
          <a:p>
            <a:r>
              <a:rPr lang="en-US" b="0" dirty="0" smtClean="0"/>
              <a:t>Resilience </a:t>
            </a:r>
            <a:r>
              <a:rPr lang="en-US" b="0" dirty="0"/>
              <a:t>refers to an individual's ability to thrive despite adversity. The current study examined the psychometric properties of the Connor-Davidson Resilience Scale (CD-RISC). Three undergraduate samples (ns &lt; 500) were used to determine the factor structure of the CD-RISC. The first two samples were used to conduct exploratory factor analysis (EFA), and the third was used for confirmatory factor analysis. The EFA showed that the CD-RISC had an unstable factor structure across two demographically equivalent samples. A series of empirically driven modifications was made, resulting in a 10-item unidimensional scale that demonstrated good internal consistency and construct validity. </a:t>
            </a:r>
            <a:r>
              <a:rPr lang="en-US" b="0" dirty="0">
                <a:solidFill>
                  <a:srgbClr val="FF0000"/>
                </a:solidFill>
              </a:rPr>
              <a:t>Overall, the 10-item CD-RISC displays excellent psychometric properties and allows for efficient measurement of resilience</a:t>
            </a:r>
          </a:p>
          <a:p>
            <a:pPr marL="0" indent="0" fontAlgn="base">
              <a:buNone/>
            </a:pPr>
            <a:endParaRPr lang="en-US" b="0" dirty="0"/>
          </a:p>
          <a:p>
            <a:pPr fontAlgn="base"/>
            <a:r>
              <a:rPr lang="en-US" b="0" u="sng" dirty="0" smtClean="0"/>
              <a:t>Kansas </a:t>
            </a:r>
            <a:r>
              <a:rPr lang="en-US" b="0" u="sng" dirty="0"/>
              <a:t>Journal of Medicine, 2013. A Modified CD-RISC: Including Previously Unaccounted for Resilience Variables.</a:t>
            </a:r>
            <a:endParaRPr lang="en-US" b="0" dirty="0"/>
          </a:p>
          <a:p>
            <a:pPr fontAlgn="base"/>
            <a:r>
              <a:rPr lang="en-US" b="0" dirty="0"/>
              <a:t>The Connor-Davidson Resilience Scale (CD-RISC) has been studied and validated within several groups (South African and Chinese adolescents, Korean students, firefighters, nurses, and Indian students). The studies conducted among the Chinese adolescents and Korean students showed that the original five-factor model of the CD-RISC was reproducible, the studies in India, South Africa, Australia and the United States did not find the model to be reproducible. Additionally, in two studies (</a:t>
            </a:r>
            <a:r>
              <a:rPr lang="en-US" b="0" dirty="0" err="1"/>
              <a:t>Cambells</a:t>
            </a:r>
            <a:r>
              <a:rPr lang="en-US" b="0" dirty="0"/>
              <a:t>-Sills and Stein, 2007) the original 25-item CD-RISC was even shown to be unstable over two identical populations. </a:t>
            </a:r>
            <a:r>
              <a:rPr lang="en-US" b="0" dirty="0">
                <a:solidFill>
                  <a:srgbClr val="FF0000"/>
                </a:solidFill>
              </a:rPr>
              <a:t>This led to the development of the 10-item version of the instrument. The CD-RISC 10 established concrete psychometric factors</a:t>
            </a:r>
            <a:r>
              <a:rPr lang="en-US" b="0" dirty="0" smtClean="0">
                <a:solidFill>
                  <a:srgbClr val="FF0000"/>
                </a:solidFill>
              </a:rPr>
              <a:t>.</a:t>
            </a:r>
          </a:p>
          <a:p>
            <a:pPr marL="0" indent="0" fontAlgn="base">
              <a:buNone/>
            </a:pPr>
            <a:endParaRPr lang="en-US" b="0" dirty="0">
              <a:solidFill>
                <a:srgbClr val="FF0000"/>
              </a:solidFill>
            </a:endParaRPr>
          </a:p>
          <a:p>
            <a:pPr fontAlgn="base"/>
            <a:r>
              <a:rPr lang="en-US" sz="3100" b="0" u="sng" dirty="0">
                <a:hlinkClick r:id="rId2"/>
              </a:rPr>
              <a:t>Gonzalez</a:t>
            </a:r>
            <a:r>
              <a:rPr lang="en-US" sz="3100" b="0" u="sng" dirty="0"/>
              <a:t>, </a:t>
            </a:r>
            <a:r>
              <a:rPr lang="en-US" sz="3100" b="0" u="sng" dirty="0">
                <a:hlinkClick r:id="rId2"/>
              </a:rPr>
              <a:t>Moore,</a:t>
            </a:r>
            <a:r>
              <a:rPr lang="en-US" sz="3100" b="0" u="sng" dirty="0"/>
              <a:t> Newton, </a:t>
            </a:r>
            <a:r>
              <a:rPr lang="en-US" sz="3100" b="0" u="sng" dirty="0" err="1"/>
              <a:t>Gallics</a:t>
            </a:r>
            <a:r>
              <a:rPr lang="en-US" sz="3100" b="0" u="sng" dirty="0"/>
              <a:t>, (2016) Validity and reliability of the Connor-Davidson Resilience Scale (CD-RISC) in competitive sport, in </a:t>
            </a:r>
            <a:r>
              <a:rPr lang="en-US" sz="3100" b="0" u="sng" dirty="0">
                <a:hlinkClick r:id="rId3" tooltip="Go to Psychology of Sport and Exercise on ScienceDirect"/>
              </a:rPr>
              <a:t>Psychology of Sport and Exercise</a:t>
            </a:r>
            <a:r>
              <a:rPr lang="en-US" sz="3100" b="0" u="sng" dirty="0"/>
              <a:t>, </a:t>
            </a:r>
            <a:r>
              <a:rPr lang="en-US" sz="3100" b="0" u="sng" dirty="0">
                <a:hlinkClick r:id="rId4" tooltip="Go to table of contents for this volume/issue"/>
              </a:rPr>
              <a:t>Volume 23</a:t>
            </a:r>
            <a:r>
              <a:rPr lang="en-US" sz="3100" b="0" u="sng" dirty="0"/>
              <a:t>, Pages 31–39</a:t>
            </a:r>
          </a:p>
          <a:p>
            <a:pPr fontAlgn="base"/>
            <a:r>
              <a:rPr lang="en-US" b="0" dirty="0"/>
              <a:t>Objective: This study replicates and extends the work of </a:t>
            </a:r>
            <a:r>
              <a:rPr lang="en-US" b="0" dirty="0" err="1"/>
              <a:t>Gucciardi</a:t>
            </a:r>
            <a:r>
              <a:rPr lang="en-US" b="0" dirty="0"/>
              <a:t>, Jackson, Coulter, and </a:t>
            </a:r>
            <a:r>
              <a:rPr lang="en-US" b="0" dirty="0" err="1"/>
              <a:t>Mallett</a:t>
            </a:r>
            <a:r>
              <a:rPr lang="en-US" b="0" dirty="0"/>
              <a:t> (2011) in relation to the validity of the Connor-Davidson Resilience Scale (CD-RISC; Connor &amp; Davidson, 2003) in sport. Three primary aims were explored: 1) Examine the factor structure and fit of three versions of the CD-RISC: the original 25-item CD-RISC, both as a 25-item five factor scale and as a 25-item unidimensional scale, and the 10-item CD-RISC-10; 2) examine gender invariance of the best fitting version of the CD-RISC; and 3) examine the validity of the best fitting CD-RISC by relating it to affect and performance anxiety in a sample of competitive American distance runners (N = 409).</a:t>
            </a:r>
            <a:endParaRPr lang="en-US" dirty="0"/>
          </a:p>
          <a:p>
            <a:pPr fontAlgn="base"/>
            <a:r>
              <a:rPr lang="en-US" b="0" dirty="0"/>
              <a:t>Results: Using confirmatory factor and item level analyses, </a:t>
            </a:r>
            <a:r>
              <a:rPr lang="en-US" b="0" dirty="0">
                <a:solidFill>
                  <a:srgbClr val="FF0000"/>
                </a:solidFill>
              </a:rPr>
              <a:t>the CD-RISC-10-item scale was psychometrically superior to the unidimensional 25-item and the five factor 25-item CD-RISC versions</a:t>
            </a:r>
            <a:r>
              <a:rPr lang="en-US" b="0" dirty="0"/>
              <a:t>. The CD-RISC-10-item exhibited measurement invariance for gender, with significant </a:t>
            </a:r>
            <a:r>
              <a:rPr lang="en-US" b="0" dirty="0" err="1"/>
              <a:t>configural</a:t>
            </a:r>
            <a:r>
              <a:rPr lang="en-US" b="0" dirty="0"/>
              <a:t>, strong, and weak analyses. Using structure equation modeling, the CD-RISC-10-item scale moderately and positively correlated with positive affect and was inversely related to negative affect and performance anxiety, establishing convergent and divergent validity</a:t>
            </a:r>
            <a:r>
              <a:rPr lang="en-US" b="0" dirty="0" smtClean="0"/>
              <a:t>.</a:t>
            </a:r>
          </a:p>
          <a:p>
            <a:pPr marL="0" indent="0" fontAlgn="base">
              <a:buNone/>
            </a:pPr>
            <a:endParaRPr lang="en-US" dirty="0"/>
          </a:p>
          <a:p>
            <a:pPr fontAlgn="base"/>
            <a:r>
              <a:rPr lang="en-US" b="0" u="sng" dirty="0" err="1"/>
              <a:t>Gucciardi</a:t>
            </a:r>
            <a:r>
              <a:rPr lang="en-US" b="0" u="sng" dirty="0"/>
              <a:t>, Jackson, Coulter, </a:t>
            </a:r>
            <a:r>
              <a:rPr lang="en-US" b="0" u="sng" dirty="0" err="1"/>
              <a:t>Mallett</a:t>
            </a:r>
            <a:r>
              <a:rPr lang="en-US" b="0" u="sng" dirty="0"/>
              <a:t> (2011) The Connor-Davidson Resilience Scale (CD-RISC): Dimensionality and age-related measurement invariance with Australian cricketers </a:t>
            </a:r>
            <a:endParaRPr lang="en-US" dirty="0"/>
          </a:p>
          <a:p>
            <a:r>
              <a:rPr lang="en-US" b="0" dirty="0"/>
              <a:t>“</a:t>
            </a:r>
            <a:r>
              <a:rPr lang="en-US" b="0" dirty="0">
                <a:solidFill>
                  <a:srgbClr val="FF0000"/>
                </a:solidFill>
              </a:rPr>
              <a:t>Confirmatory factor and item level analyses supported the psychometric superiority of a revised 10-item, unidimensional model of resilience over the original 25-item, five-factor measurement model</a:t>
            </a:r>
            <a:r>
              <a:rPr lang="en-US" b="0" dirty="0"/>
              <a:t>.” </a:t>
            </a:r>
          </a:p>
          <a:p>
            <a:endParaRPr lang="fr-FR" dirty="0"/>
          </a:p>
        </p:txBody>
      </p:sp>
    </p:spTree>
    <p:extLst>
      <p:ext uri="{BB962C8B-B14F-4D97-AF65-F5344CB8AC3E}">
        <p14:creationId xmlns:p14="http://schemas.microsoft.com/office/powerpoint/2010/main" val="9237647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715</Words>
  <Application>Microsoft Office PowerPoint</Application>
  <PresentationFormat>Affichage à l'écran (4:3)</PresentationFormat>
  <Paragraphs>62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Présentation PowerPoint</vt:lpstr>
      <vt:lpstr>Définition</vt:lpstr>
      <vt:lpstr>Un outil complémentaire à la photo de famille</vt:lpstr>
      <vt:lpstr>Limites</vt:lpstr>
      <vt:lpstr>Pourquoi cette échelle de résilience ?</vt:lpstr>
      <vt:lpstr>Utilisation</vt:lpstr>
      <vt:lpstr>Exploitation</vt:lpstr>
      <vt:lpstr>Références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mutuelles de santé</dc:title>
  <dc:creator>Paul Orsoni</dc:creator>
  <cp:lastModifiedBy>admin</cp:lastModifiedBy>
  <cp:revision>72</cp:revision>
  <dcterms:created xsi:type="dcterms:W3CDTF">2015-11-03T10:25:22Z</dcterms:created>
  <dcterms:modified xsi:type="dcterms:W3CDTF">2016-08-02T08:18:16Z</dcterms:modified>
</cp:coreProperties>
</file>