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80" r:id="rId4"/>
    <p:sldId id="263" r:id="rId5"/>
    <p:sldId id="260" r:id="rId6"/>
    <p:sldId id="269" r:id="rId7"/>
    <p:sldId id="270" r:id="rId8"/>
    <p:sldId id="272" r:id="rId9"/>
    <p:sldId id="262" r:id="rId10"/>
    <p:sldId id="271" r:id="rId11"/>
    <p:sldId id="281" r:id="rId12"/>
    <p:sldId id="283" r:id="rId13"/>
    <p:sldId id="257" r:id="rId14"/>
    <p:sldId id="275" r:id="rId15"/>
    <p:sldId id="276" r:id="rId16"/>
    <p:sldId id="284" r:id="rId17"/>
    <p:sldId id="286" r:id="rId18"/>
    <p:sldId id="277" r:id="rId19"/>
    <p:sldId id="274" r:id="rId20"/>
    <p:sldId id="278" r:id="rId21"/>
    <p:sldId id="282" r:id="rId22"/>
    <p:sldId id="287" r:id="rId23"/>
  </p:sldIdLst>
  <p:sldSz cx="9144000" cy="6858000" type="screen4x3"/>
  <p:notesSz cx="6810375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H" initials="D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3CF"/>
    <a:srgbClr val="447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ISKSTATION\Commun\Conventions%20Programmes\CP%20HYDRO\Suivi%20Technique%20CP%20EHA\3.3.Ha&#239;ti\1.%20Produits%20Capi%20ha&#239;ti\Enqu&#234;te%20Latrines%20Cahos\BDD%20Enquete%20Latrines%20Cahos%20MM%2018%20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rgbClr val="00B050"/>
                </a:solidFill>
              </a:defRPr>
            </a:pPr>
            <a:r>
              <a:rPr lang="en-US" sz="1800" b="1" i="0" baseline="0" dirty="0">
                <a:solidFill>
                  <a:srgbClr val="00B050"/>
                </a:solidFill>
                <a:effectLst/>
              </a:rPr>
              <a:t>Estimation du nombre de pieds restants dans les fosses de latrines de 2010 encore en service</a:t>
            </a:r>
            <a:endParaRPr lang="fr-FR" sz="1800" b="1" dirty="0">
              <a:solidFill>
                <a:srgbClr val="00B050"/>
              </a:solidFill>
              <a:effectLst/>
            </a:endParaRPr>
          </a:p>
        </c:rich>
      </c:tx>
      <c:layout>
        <c:manualLayout>
          <c:xMode val="edge"/>
          <c:yMode val="edge"/>
          <c:x val="4.6225808550790656E-2"/>
          <c:y val="4.629629629629629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027984349178574"/>
          <c:y val="0.20561110535815125"/>
          <c:w val="0.66384558180227471"/>
          <c:h val="0.632712160979877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'profondeur des fosses'!$D$6</c:f>
              <c:strCache>
                <c:ptCount val="1"/>
                <c:pt idx="0">
                  <c:v>Nombre de cas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'profondeur des fosses'!$C$7:$C$19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cat>
          <c:val>
            <c:numRef>
              <c:f>'profondeur des fosses'!$D$7:$D$19</c:f>
              <c:numCache>
                <c:formatCode>General</c:formatCode>
                <c:ptCount val="13"/>
                <c:pt idx="0">
                  <c:v>5</c:v>
                </c:pt>
                <c:pt idx="1">
                  <c:v>6</c:v>
                </c:pt>
                <c:pt idx="2">
                  <c:v>19</c:v>
                </c:pt>
                <c:pt idx="3">
                  <c:v>41</c:v>
                </c:pt>
                <c:pt idx="4">
                  <c:v>47</c:v>
                </c:pt>
                <c:pt idx="5">
                  <c:v>64</c:v>
                </c:pt>
                <c:pt idx="6">
                  <c:v>39</c:v>
                </c:pt>
                <c:pt idx="7">
                  <c:v>20</c:v>
                </c:pt>
                <c:pt idx="8">
                  <c:v>21</c:v>
                </c:pt>
                <c:pt idx="9">
                  <c:v>7</c:v>
                </c:pt>
                <c:pt idx="10">
                  <c:v>6</c:v>
                </c:pt>
                <c:pt idx="11">
                  <c:v>1</c:v>
                </c:pt>
                <c:pt idx="1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84-4D70-BAAC-684AE3AEA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948928"/>
        <c:axId val="177955200"/>
      </c:barChart>
      <c:catAx>
        <c:axId val="177948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Nombre de pieds restants</a:t>
                </a:r>
              </a:p>
            </c:rich>
          </c:tx>
          <c:layout>
            <c:manualLayout>
              <c:xMode val="edge"/>
              <c:yMode val="edge"/>
              <c:x val="0.34199037620297462"/>
              <c:y val="0.916895303930927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177955200"/>
        <c:crosses val="autoZero"/>
        <c:auto val="1"/>
        <c:lblAlgn val="ctr"/>
        <c:lblOffset val="100"/>
        <c:noMultiLvlLbl val="0"/>
      </c:catAx>
      <c:valAx>
        <c:axId val="177955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Nombre de cas</a:t>
                </a:r>
              </a:p>
            </c:rich>
          </c:tx>
          <c:layout>
            <c:manualLayout>
              <c:xMode val="edge"/>
              <c:yMode val="edge"/>
              <c:x val="2.4394988820841838E-2"/>
              <c:y val="0.354857111917623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77948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E32D3-DF25-4166-83C2-A88BD547843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4BCB62E-0BE1-48A1-995A-46E0EC84553B}">
      <dgm:prSet phldrT="[Texte]" custT="1"/>
      <dgm:spPr/>
      <dgm:t>
        <a:bodyPr/>
        <a:lstStyle/>
        <a:p>
          <a:r>
            <a:rPr lang="fr-FR" sz="1600" dirty="0" smtClean="0"/>
            <a:t>1.</a:t>
          </a:r>
          <a:r>
            <a:rPr lang="fr-FR" sz="1200" dirty="0" smtClean="0"/>
            <a:t> Demande de la communauté</a:t>
          </a:r>
          <a:endParaRPr lang="fr-FR" sz="1200" dirty="0"/>
        </a:p>
      </dgm:t>
    </dgm:pt>
    <dgm:pt modelId="{DD4EC2AE-049E-41C8-9E9D-FEFFF65C907E}" type="parTrans" cxnId="{0D797BFC-C132-4307-993E-B62B5F09606B}">
      <dgm:prSet/>
      <dgm:spPr/>
      <dgm:t>
        <a:bodyPr/>
        <a:lstStyle/>
        <a:p>
          <a:endParaRPr lang="fr-FR"/>
        </a:p>
      </dgm:t>
    </dgm:pt>
    <dgm:pt modelId="{1135BFB4-E3C5-409D-9976-EE93941D3D99}" type="sibTrans" cxnId="{0D797BFC-C132-4307-993E-B62B5F09606B}">
      <dgm:prSet/>
      <dgm:spPr/>
      <dgm:t>
        <a:bodyPr/>
        <a:lstStyle/>
        <a:p>
          <a:endParaRPr lang="fr-FR" dirty="0"/>
        </a:p>
      </dgm:t>
    </dgm:pt>
    <dgm:pt modelId="{999713E4-FCC5-4E5A-9628-D635AA016769}">
      <dgm:prSet phldrT="[Texte]" custT="1"/>
      <dgm:spPr/>
      <dgm:t>
        <a:bodyPr/>
        <a:lstStyle/>
        <a:p>
          <a:r>
            <a:rPr lang="fr-FR" sz="1600" dirty="0" smtClean="0"/>
            <a:t>2. </a:t>
          </a:r>
          <a:r>
            <a:rPr lang="fr-FR" sz="1200" dirty="0" smtClean="0"/>
            <a:t>Présentation de l’approche par les animateurs</a:t>
          </a:r>
          <a:endParaRPr lang="fr-FR" sz="1200" dirty="0"/>
        </a:p>
      </dgm:t>
    </dgm:pt>
    <dgm:pt modelId="{E7BF9A23-6F4A-4632-AD38-9D9A7D4AD659}" type="parTrans" cxnId="{EE40360C-BA3F-4878-B53D-380E2905F16C}">
      <dgm:prSet/>
      <dgm:spPr/>
      <dgm:t>
        <a:bodyPr/>
        <a:lstStyle/>
        <a:p>
          <a:endParaRPr lang="fr-FR"/>
        </a:p>
      </dgm:t>
    </dgm:pt>
    <dgm:pt modelId="{C395B517-CFFB-48B9-B5EF-78532A39D58B}" type="sibTrans" cxnId="{EE40360C-BA3F-4878-B53D-380E2905F16C}">
      <dgm:prSet/>
      <dgm:spPr/>
      <dgm:t>
        <a:bodyPr/>
        <a:lstStyle/>
        <a:p>
          <a:endParaRPr lang="fr-FR" dirty="0"/>
        </a:p>
      </dgm:t>
    </dgm:pt>
    <dgm:pt modelId="{ACCA360C-79DA-40AE-A9F1-F2C9DE407B62}">
      <dgm:prSet phldrT="[Texte]" custT="1"/>
      <dgm:spPr/>
      <dgm:t>
        <a:bodyPr/>
        <a:lstStyle/>
        <a:p>
          <a:r>
            <a:rPr lang="fr-FR" sz="1600" dirty="0" smtClean="0"/>
            <a:t>3.</a:t>
          </a:r>
          <a:r>
            <a:rPr lang="fr-FR" sz="1400" dirty="0" smtClean="0"/>
            <a:t> </a:t>
          </a:r>
          <a:r>
            <a:rPr lang="fr-FR" sz="1200" dirty="0" smtClean="0"/>
            <a:t>Sensibilisation à l’Hygiène - PHAST</a:t>
          </a:r>
          <a:endParaRPr lang="fr-FR" sz="1200" dirty="0"/>
        </a:p>
      </dgm:t>
    </dgm:pt>
    <dgm:pt modelId="{2D107C00-4938-4E2D-90E8-9E0E3CAF4693}" type="parTrans" cxnId="{6801229D-F9F4-4C9E-A84B-4864B90FA4CA}">
      <dgm:prSet/>
      <dgm:spPr/>
      <dgm:t>
        <a:bodyPr/>
        <a:lstStyle/>
        <a:p>
          <a:endParaRPr lang="fr-FR"/>
        </a:p>
      </dgm:t>
    </dgm:pt>
    <dgm:pt modelId="{40FE57C2-EBFF-462A-A27C-F92B11EA3D6A}" type="sibTrans" cxnId="{6801229D-F9F4-4C9E-A84B-4864B90FA4CA}">
      <dgm:prSet/>
      <dgm:spPr/>
      <dgm:t>
        <a:bodyPr/>
        <a:lstStyle/>
        <a:p>
          <a:endParaRPr lang="fr-FR" dirty="0"/>
        </a:p>
      </dgm:t>
    </dgm:pt>
    <dgm:pt modelId="{AE3E0C45-D1AB-4599-BB57-CC35080887C1}">
      <dgm:prSet phldrT="[Texte]" custT="1"/>
      <dgm:spPr/>
      <dgm:t>
        <a:bodyPr lIns="0" tIns="0" rIns="0" bIns="0"/>
        <a:lstStyle/>
        <a:p>
          <a:r>
            <a:rPr lang="fr-FR" sz="1400" dirty="0" smtClean="0"/>
            <a:t>4</a:t>
          </a:r>
          <a:r>
            <a:rPr lang="fr-FR" sz="1100" dirty="0" smtClean="0"/>
            <a:t>. </a:t>
          </a:r>
          <a:r>
            <a:rPr lang="fr-FR" sz="1200" dirty="0" smtClean="0"/>
            <a:t>Amélioration de l’assainissement</a:t>
          </a:r>
          <a:endParaRPr lang="fr-FR" sz="1100" dirty="0"/>
        </a:p>
      </dgm:t>
    </dgm:pt>
    <dgm:pt modelId="{2441AE4A-7DA8-4164-A9C3-555E8D14BEA3}" type="parTrans" cxnId="{87C118E0-C0B2-4253-B449-7074154482AC}">
      <dgm:prSet/>
      <dgm:spPr/>
      <dgm:t>
        <a:bodyPr/>
        <a:lstStyle/>
        <a:p>
          <a:endParaRPr lang="fr-FR"/>
        </a:p>
      </dgm:t>
    </dgm:pt>
    <dgm:pt modelId="{7B079B68-7AD1-4525-91CB-57B9D77D3608}" type="sibTrans" cxnId="{87C118E0-C0B2-4253-B449-7074154482AC}">
      <dgm:prSet/>
      <dgm:spPr/>
      <dgm:t>
        <a:bodyPr/>
        <a:lstStyle/>
        <a:p>
          <a:endParaRPr lang="fr-FR" dirty="0"/>
        </a:p>
      </dgm:t>
    </dgm:pt>
    <dgm:pt modelId="{C241E8CE-43B3-493D-80A6-20096DD0DE54}">
      <dgm:prSet phldrT="[Texte]" custT="1"/>
      <dgm:spPr/>
      <dgm:t>
        <a:bodyPr/>
        <a:lstStyle/>
        <a:p>
          <a:r>
            <a:rPr lang="fr-FR" sz="1600" dirty="0" smtClean="0"/>
            <a:t>5</a:t>
          </a:r>
          <a:r>
            <a:rPr lang="fr-FR" sz="1400" dirty="0" smtClean="0"/>
            <a:t>.</a:t>
          </a:r>
          <a:r>
            <a:rPr lang="fr-FR" sz="1200" dirty="0" smtClean="0"/>
            <a:t>Amélioration de la qualité de l’eau</a:t>
          </a:r>
          <a:endParaRPr lang="fr-FR" sz="1200" dirty="0"/>
        </a:p>
      </dgm:t>
    </dgm:pt>
    <dgm:pt modelId="{328B3E2D-50E0-45B5-89CC-C4F5B31BE3B1}" type="parTrans" cxnId="{C3DE58EA-40B2-4324-8BA9-9F30372A4D10}">
      <dgm:prSet/>
      <dgm:spPr/>
      <dgm:t>
        <a:bodyPr/>
        <a:lstStyle/>
        <a:p>
          <a:endParaRPr lang="fr-FR"/>
        </a:p>
      </dgm:t>
    </dgm:pt>
    <dgm:pt modelId="{3E96FBE8-B434-4B7B-832F-0A0C71FC9869}" type="sibTrans" cxnId="{C3DE58EA-40B2-4324-8BA9-9F30372A4D10}">
      <dgm:prSet/>
      <dgm:spPr/>
      <dgm:t>
        <a:bodyPr/>
        <a:lstStyle/>
        <a:p>
          <a:endParaRPr lang="fr-FR" dirty="0"/>
        </a:p>
      </dgm:t>
    </dgm:pt>
    <dgm:pt modelId="{D986FF8B-FC9C-4811-AA61-D29A7682AB40}" type="pres">
      <dgm:prSet presAssocID="{15AE32D3-DF25-4166-83C2-A88BD54784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55E5390-E30C-4393-8486-84E1826F2DBD}" type="pres">
      <dgm:prSet presAssocID="{74BCB62E-0BE1-48A1-995A-46E0EC84553B}" presName="node" presStyleLbl="node1" presStyleIdx="0" presStyleCnt="5" custScaleX="113576" custRadScaleRad="97070" custRadScaleInc="83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94D3BA-B49D-4FA4-91DE-C56362D6CA9B}" type="pres">
      <dgm:prSet presAssocID="{1135BFB4-E3C5-409D-9976-EE93941D3D99}" presName="sibTrans" presStyleLbl="sibTrans2D1" presStyleIdx="0" presStyleCnt="5"/>
      <dgm:spPr/>
      <dgm:t>
        <a:bodyPr/>
        <a:lstStyle/>
        <a:p>
          <a:endParaRPr lang="fr-FR"/>
        </a:p>
      </dgm:t>
    </dgm:pt>
    <dgm:pt modelId="{8B4952B6-8FD7-4BD6-8171-197CA37CFEC5}" type="pres">
      <dgm:prSet presAssocID="{1135BFB4-E3C5-409D-9976-EE93941D3D99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57FD283A-240D-42BB-93B0-FAA33C1ED988}" type="pres">
      <dgm:prSet presAssocID="{999713E4-FCC5-4E5A-9628-D635AA016769}" presName="node" presStyleLbl="node1" presStyleIdx="1" presStyleCnt="5" custScaleX="1169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31FBF5-0315-4CF8-906E-62C1C89EF21F}" type="pres">
      <dgm:prSet presAssocID="{C395B517-CFFB-48B9-B5EF-78532A39D58B}" presName="sibTrans" presStyleLbl="sibTrans2D1" presStyleIdx="1" presStyleCnt="5"/>
      <dgm:spPr/>
      <dgm:t>
        <a:bodyPr/>
        <a:lstStyle/>
        <a:p>
          <a:endParaRPr lang="fr-FR"/>
        </a:p>
      </dgm:t>
    </dgm:pt>
    <dgm:pt modelId="{2537E87E-5CA3-40DE-BF3F-D92E83CE93AA}" type="pres">
      <dgm:prSet presAssocID="{C395B517-CFFB-48B9-B5EF-78532A39D58B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3400CBA4-35FF-455E-8974-B5D4519B8943}" type="pres">
      <dgm:prSet presAssocID="{ACCA360C-79DA-40AE-A9F1-F2C9DE407B62}" presName="node" presStyleLbl="node1" presStyleIdx="2" presStyleCnt="5" custScaleX="1151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35A8D9-221A-4F04-81D8-087B38B858EB}" type="pres">
      <dgm:prSet presAssocID="{40FE57C2-EBFF-462A-A27C-F92B11EA3D6A}" presName="sibTrans" presStyleLbl="sibTrans2D1" presStyleIdx="2" presStyleCnt="5" custScaleX="143799"/>
      <dgm:spPr/>
      <dgm:t>
        <a:bodyPr/>
        <a:lstStyle/>
        <a:p>
          <a:endParaRPr lang="fr-FR"/>
        </a:p>
      </dgm:t>
    </dgm:pt>
    <dgm:pt modelId="{AA5957C9-B909-491D-9ADD-01151FA2B441}" type="pres">
      <dgm:prSet presAssocID="{40FE57C2-EBFF-462A-A27C-F92B11EA3D6A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D251F5F8-66AB-40EB-A21E-CCD39A594B1B}" type="pres">
      <dgm:prSet presAssocID="{AE3E0C45-D1AB-4599-BB57-CC35080887C1}" presName="node" presStyleLbl="node1" presStyleIdx="3" presStyleCnt="5" custScaleX="118097" custScaleY="116464" custRadScaleRad="105327" custRadScaleInc="106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966EB7-F453-412C-BF0C-A6FD54881A4F}" type="pres">
      <dgm:prSet presAssocID="{7B079B68-7AD1-4525-91CB-57B9D77D3608}" presName="sibTrans" presStyleLbl="sibTrans2D1" presStyleIdx="3" presStyleCnt="5"/>
      <dgm:spPr/>
      <dgm:t>
        <a:bodyPr/>
        <a:lstStyle/>
        <a:p>
          <a:endParaRPr lang="fr-FR"/>
        </a:p>
      </dgm:t>
    </dgm:pt>
    <dgm:pt modelId="{D4B0A241-7E28-4A35-93C6-32472DA4A429}" type="pres">
      <dgm:prSet presAssocID="{7B079B68-7AD1-4525-91CB-57B9D77D3608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1D336E6E-B71D-478E-A768-BF151FCA233A}" type="pres">
      <dgm:prSet presAssocID="{C241E8CE-43B3-493D-80A6-20096DD0DE54}" presName="node" presStyleLbl="node1" presStyleIdx="4" presStyleCnt="5" custScaleX="118673" custScaleY="1041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DECAF1-0C24-428F-B287-86759C1FB825}" type="pres">
      <dgm:prSet presAssocID="{3E96FBE8-B434-4B7B-832F-0A0C71FC9869}" presName="sibTrans" presStyleLbl="sibTrans2D1" presStyleIdx="4" presStyleCnt="5"/>
      <dgm:spPr/>
      <dgm:t>
        <a:bodyPr/>
        <a:lstStyle/>
        <a:p>
          <a:endParaRPr lang="fr-FR"/>
        </a:p>
      </dgm:t>
    </dgm:pt>
    <dgm:pt modelId="{C1B28594-C3DD-452E-8273-FF8FF0AE7343}" type="pres">
      <dgm:prSet presAssocID="{3E96FBE8-B434-4B7B-832F-0A0C71FC9869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ABDF5FC2-7376-432C-A954-59D3F843DBD9}" type="presOf" srcId="{C395B517-CFFB-48B9-B5EF-78532A39D58B}" destId="{D331FBF5-0315-4CF8-906E-62C1C89EF21F}" srcOrd="0" destOrd="0" presId="urn:microsoft.com/office/officeart/2005/8/layout/cycle2"/>
    <dgm:cxn modelId="{08F817ED-3A8A-4C02-8D05-87AD618C9852}" type="presOf" srcId="{C241E8CE-43B3-493D-80A6-20096DD0DE54}" destId="{1D336E6E-B71D-478E-A768-BF151FCA233A}" srcOrd="0" destOrd="0" presId="urn:microsoft.com/office/officeart/2005/8/layout/cycle2"/>
    <dgm:cxn modelId="{61A62844-F8D9-478D-9B6F-C19F7A808B94}" type="presOf" srcId="{15AE32D3-DF25-4166-83C2-A88BD5478438}" destId="{D986FF8B-FC9C-4811-AA61-D29A7682AB40}" srcOrd="0" destOrd="0" presId="urn:microsoft.com/office/officeart/2005/8/layout/cycle2"/>
    <dgm:cxn modelId="{429503CD-3DB9-4F11-835D-1CC1A220D385}" type="presOf" srcId="{1135BFB4-E3C5-409D-9976-EE93941D3D99}" destId="{8B4952B6-8FD7-4BD6-8171-197CA37CFEC5}" srcOrd="1" destOrd="0" presId="urn:microsoft.com/office/officeart/2005/8/layout/cycle2"/>
    <dgm:cxn modelId="{57079C58-DA29-4A66-B890-07A3F380812B}" type="presOf" srcId="{74BCB62E-0BE1-48A1-995A-46E0EC84553B}" destId="{855E5390-E30C-4393-8486-84E1826F2DBD}" srcOrd="0" destOrd="0" presId="urn:microsoft.com/office/officeart/2005/8/layout/cycle2"/>
    <dgm:cxn modelId="{EE40360C-BA3F-4878-B53D-380E2905F16C}" srcId="{15AE32D3-DF25-4166-83C2-A88BD5478438}" destId="{999713E4-FCC5-4E5A-9628-D635AA016769}" srcOrd="1" destOrd="0" parTransId="{E7BF9A23-6F4A-4632-AD38-9D9A7D4AD659}" sibTransId="{C395B517-CFFB-48B9-B5EF-78532A39D58B}"/>
    <dgm:cxn modelId="{750BE0F1-771C-4311-9806-6784B146F87F}" type="presOf" srcId="{3E96FBE8-B434-4B7B-832F-0A0C71FC9869}" destId="{C1B28594-C3DD-452E-8273-FF8FF0AE7343}" srcOrd="1" destOrd="0" presId="urn:microsoft.com/office/officeart/2005/8/layout/cycle2"/>
    <dgm:cxn modelId="{855D7B39-D9DD-4081-85F4-FD60B93BB133}" type="presOf" srcId="{7B079B68-7AD1-4525-91CB-57B9D77D3608}" destId="{D4B0A241-7E28-4A35-93C6-32472DA4A429}" srcOrd="1" destOrd="0" presId="urn:microsoft.com/office/officeart/2005/8/layout/cycle2"/>
    <dgm:cxn modelId="{BF3E6BE5-ADC4-4AD6-8B48-09373C183DC6}" type="presOf" srcId="{40FE57C2-EBFF-462A-A27C-F92B11EA3D6A}" destId="{AA5957C9-B909-491D-9ADD-01151FA2B441}" srcOrd="1" destOrd="0" presId="urn:microsoft.com/office/officeart/2005/8/layout/cycle2"/>
    <dgm:cxn modelId="{9471A086-8277-47B8-913E-2159A7959BFE}" type="presOf" srcId="{40FE57C2-EBFF-462A-A27C-F92B11EA3D6A}" destId="{8035A8D9-221A-4F04-81D8-087B38B858EB}" srcOrd="0" destOrd="0" presId="urn:microsoft.com/office/officeart/2005/8/layout/cycle2"/>
    <dgm:cxn modelId="{21321282-0B0A-467C-BDFB-E67C2275A7EF}" type="presOf" srcId="{7B079B68-7AD1-4525-91CB-57B9D77D3608}" destId="{B9966EB7-F453-412C-BF0C-A6FD54881A4F}" srcOrd="0" destOrd="0" presId="urn:microsoft.com/office/officeart/2005/8/layout/cycle2"/>
    <dgm:cxn modelId="{3B81BF18-E5CA-44F4-98A5-FCC84B3E490B}" type="presOf" srcId="{C395B517-CFFB-48B9-B5EF-78532A39D58B}" destId="{2537E87E-5CA3-40DE-BF3F-D92E83CE93AA}" srcOrd="1" destOrd="0" presId="urn:microsoft.com/office/officeart/2005/8/layout/cycle2"/>
    <dgm:cxn modelId="{C3DE58EA-40B2-4324-8BA9-9F30372A4D10}" srcId="{15AE32D3-DF25-4166-83C2-A88BD5478438}" destId="{C241E8CE-43B3-493D-80A6-20096DD0DE54}" srcOrd="4" destOrd="0" parTransId="{328B3E2D-50E0-45B5-89CC-C4F5B31BE3B1}" sibTransId="{3E96FBE8-B434-4B7B-832F-0A0C71FC9869}"/>
    <dgm:cxn modelId="{706ADB7E-C525-4179-88B5-3BD90BFCF832}" type="presOf" srcId="{AE3E0C45-D1AB-4599-BB57-CC35080887C1}" destId="{D251F5F8-66AB-40EB-A21E-CCD39A594B1B}" srcOrd="0" destOrd="0" presId="urn:microsoft.com/office/officeart/2005/8/layout/cycle2"/>
    <dgm:cxn modelId="{CB8A151D-4B0F-4A72-A3CD-EA66DFBFD8AE}" type="presOf" srcId="{999713E4-FCC5-4E5A-9628-D635AA016769}" destId="{57FD283A-240D-42BB-93B0-FAA33C1ED988}" srcOrd="0" destOrd="0" presId="urn:microsoft.com/office/officeart/2005/8/layout/cycle2"/>
    <dgm:cxn modelId="{7CF1309E-2466-492F-BEB0-218AB9821FA2}" type="presOf" srcId="{3E96FBE8-B434-4B7B-832F-0A0C71FC9869}" destId="{CDDECAF1-0C24-428F-B287-86759C1FB825}" srcOrd="0" destOrd="0" presId="urn:microsoft.com/office/officeart/2005/8/layout/cycle2"/>
    <dgm:cxn modelId="{6801229D-F9F4-4C9E-A84B-4864B90FA4CA}" srcId="{15AE32D3-DF25-4166-83C2-A88BD5478438}" destId="{ACCA360C-79DA-40AE-A9F1-F2C9DE407B62}" srcOrd="2" destOrd="0" parTransId="{2D107C00-4938-4E2D-90E8-9E0E3CAF4693}" sibTransId="{40FE57C2-EBFF-462A-A27C-F92B11EA3D6A}"/>
    <dgm:cxn modelId="{0239EFAC-C118-4F5D-B274-1836A8B864B4}" type="presOf" srcId="{ACCA360C-79DA-40AE-A9F1-F2C9DE407B62}" destId="{3400CBA4-35FF-455E-8974-B5D4519B8943}" srcOrd="0" destOrd="0" presId="urn:microsoft.com/office/officeart/2005/8/layout/cycle2"/>
    <dgm:cxn modelId="{87C118E0-C0B2-4253-B449-7074154482AC}" srcId="{15AE32D3-DF25-4166-83C2-A88BD5478438}" destId="{AE3E0C45-D1AB-4599-BB57-CC35080887C1}" srcOrd="3" destOrd="0" parTransId="{2441AE4A-7DA8-4164-A9C3-555E8D14BEA3}" sibTransId="{7B079B68-7AD1-4525-91CB-57B9D77D3608}"/>
    <dgm:cxn modelId="{F9E6CD3E-BAAF-48C6-BA45-82517D54CCB2}" type="presOf" srcId="{1135BFB4-E3C5-409D-9976-EE93941D3D99}" destId="{7694D3BA-B49D-4FA4-91DE-C56362D6CA9B}" srcOrd="0" destOrd="0" presId="urn:microsoft.com/office/officeart/2005/8/layout/cycle2"/>
    <dgm:cxn modelId="{0D797BFC-C132-4307-993E-B62B5F09606B}" srcId="{15AE32D3-DF25-4166-83C2-A88BD5478438}" destId="{74BCB62E-0BE1-48A1-995A-46E0EC84553B}" srcOrd="0" destOrd="0" parTransId="{DD4EC2AE-049E-41C8-9E9D-FEFFF65C907E}" sibTransId="{1135BFB4-E3C5-409D-9976-EE93941D3D99}"/>
    <dgm:cxn modelId="{33EC8B8D-B830-4002-9994-E203C07D5246}" type="presParOf" srcId="{D986FF8B-FC9C-4811-AA61-D29A7682AB40}" destId="{855E5390-E30C-4393-8486-84E1826F2DBD}" srcOrd="0" destOrd="0" presId="urn:microsoft.com/office/officeart/2005/8/layout/cycle2"/>
    <dgm:cxn modelId="{09F620A0-1F46-424F-BB65-D61FAC52063D}" type="presParOf" srcId="{D986FF8B-FC9C-4811-AA61-D29A7682AB40}" destId="{7694D3BA-B49D-4FA4-91DE-C56362D6CA9B}" srcOrd="1" destOrd="0" presId="urn:microsoft.com/office/officeart/2005/8/layout/cycle2"/>
    <dgm:cxn modelId="{BB918391-0BAC-4269-A9A6-7A4AEF428C7B}" type="presParOf" srcId="{7694D3BA-B49D-4FA4-91DE-C56362D6CA9B}" destId="{8B4952B6-8FD7-4BD6-8171-197CA37CFEC5}" srcOrd="0" destOrd="0" presId="urn:microsoft.com/office/officeart/2005/8/layout/cycle2"/>
    <dgm:cxn modelId="{730A2643-277C-4426-83D2-001506DCA6CC}" type="presParOf" srcId="{D986FF8B-FC9C-4811-AA61-D29A7682AB40}" destId="{57FD283A-240D-42BB-93B0-FAA33C1ED988}" srcOrd="2" destOrd="0" presId="urn:microsoft.com/office/officeart/2005/8/layout/cycle2"/>
    <dgm:cxn modelId="{311547BD-B1D7-489C-960B-547C8504085C}" type="presParOf" srcId="{D986FF8B-FC9C-4811-AA61-D29A7682AB40}" destId="{D331FBF5-0315-4CF8-906E-62C1C89EF21F}" srcOrd="3" destOrd="0" presId="urn:microsoft.com/office/officeart/2005/8/layout/cycle2"/>
    <dgm:cxn modelId="{168DAB77-3FA6-4416-B9BF-00D0238FC0C3}" type="presParOf" srcId="{D331FBF5-0315-4CF8-906E-62C1C89EF21F}" destId="{2537E87E-5CA3-40DE-BF3F-D92E83CE93AA}" srcOrd="0" destOrd="0" presId="urn:microsoft.com/office/officeart/2005/8/layout/cycle2"/>
    <dgm:cxn modelId="{EAA7E7EF-2B7D-4962-BF00-0C07F8F20571}" type="presParOf" srcId="{D986FF8B-FC9C-4811-AA61-D29A7682AB40}" destId="{3400CBA4-35FF-455E-8974-B5D4519B8943}" srcOrd="4" destOrd="0" presId="urn:microsoft.com/office/officeart/2005/8/layout/cycle2"/>
    <dgm:cxn modelId="{18343C43-5EAF-4221-B944-137FF2D9BAAA}" type="presParOf" srcId="{D986FF8B-FC9C-4811-AA61-D29A7682AB40}" destId="{8035A8D9-221A-4F04-81D8-087B38B858EB}" srcOrd="5" destOrd="0" presId="urn:microsoft.com/office/officeart/2005/8/layout/cycle2"/>
    <dgm:cxn modelId="{03F9F1B8-C21B-470C-8BA4-39E4C8D7F931}" type="presParOf" srcId="{8035A8D9-221A-4F04-81D8-087B38B858EB}" destId="{AA5957C9-B909-491D-9ADD-01151FA2B441}" srcOrd="0" destOrd="0" presId="urn:microsoft.com/office/officeart/2005/8/layout/cycle2"/>
    <dgm:cxn modelId="{BE865E47-1D13-457E-BA24-C56BFCEE8EBC}" type="presParOf" srcId="{D986FF8B-FC9C-4811-AA61-D29A7682AB40}" destId="{D251F5F8-66AB-40EB-A21E-CCD39A594B1B}" srcOrd="6" destOrd="0" presId="urn:microsoft.com/office/officeart/2005/8/layout/cycle2"/>
    <dgm:cxn modelId="{9A7C3DB0-C901-450F-BA74-AE868FB2B161}" type="presParOf" srcId="{D986FF8B-FC9C-4811-AA61-D29A7682AB40}" destId="{B9966EB7-F453-412C-BF0C-A6FD54881A4F}" srcOrd="7" destOrd="0" presId="urn:microsoft.com/office/officeart/2005/8/layout/cycle2"/>
    <dgm:cxn modelId="{6A91419C-C147-4B4A-872D-757B9A166FBB}" type="presParOf" srcId="{B9966EB7-F453-412C-BF0C-A6FD54881A4F}" destId="{D4B0A241-7E28-4A35-93C6-32472DA4A429}" srcOrd="0" destOrd="0" presId="urn:microsoft.com/office/officeart/2005/8/layout/cycle2"/>
    <dgm:cxn modelId="{E64B78A4-D97B-400F-BE3A-96B9D764A5A9}" type="presParOf" srcId="{D986FF8B-FC9C-4811-AA61-D29A7682AB40}" destId="{1D336E6E-B71D-478E-A768-BF151FCA233A}" srcOrd="8" destOrd="0" presId="urn:microsoft.com/office/officeart/2005/8/layout/cycle2"/>
    <dgm:cxn modelId="{3C9E7077-4C0D-4F59-BCA2-CFF066ECC3A9}" type="presParOf" srcId="{D986FF8B-FC9C-4811-AA61-D29A7682AB40}" destId="{CDDECAF1-0C24-428F-B287-86759C1FB825}" srcOrd="9" destOrd="0" presId="urn:microsoft.com/office/officeart/2005/8/layout/cycle2"/>
    <dgm:cxn modelId="{FB320710-763E-4CC0-BDF3-942B314F532F}" type="presParOf" srcId="{CDDECAF1-0C24-428F-B287-86759C1FB825}" destId="{C1B28594-C3DD-452E-8273-FF8FF0AE73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AE32D3-DF25-4166-83C2-A88BD547843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4BCB62E-0BE1-48A1-995A-46E0EC84553B}">
      <dgm:prSet phldrT="[Texte]" custT="1"/>
      <dgm:spPr/>
      <dgm:t>
        <a:bodyPr/>
        <a:lstStyle/>
        <a:p>
          <a:r>
            <a:rPr lang="fr-FR" sz="1600" dirty="0" smtClean="0"/>
            <a:t>1.</a:t>
          </a:r>
          <a:r>
            <a:rPr lang="fr-FR" sz="1200" dirty="0" smtClean="0"/>
            <a:t> Demande de la communauté</a:t>
          </a:r>
          <a:endParaRPr lang="fr-FR" sz="1200" dirty="0"/>
        </a:p>
      </dgm:t>
    </dgm:pt>
    <dgm:pt modelId="{DD4EC2AE-049E-41C8-9E9D-FEFFF65C907E}" type="parTrans" cxnId="{0D797BFC-C132-4307-993E-B62B5F09606B}">
      <dgm:prSet/>
      <dgm:spPr/>
      <dgm:t>
        <a:bodyPr/>
        <a:lstStyle/>
        <a:p>
          <a:endParaRPr lang="fr-FR"/>
        </a:p>
      </dgm:t>
    </dgm:pt>
    <dgm:pt modelId="{1135BFB4-E3C5-409D-9976-EE93941D3D99}" type="sibTrans" cxnId="{0D797BFC-C132-4307-993E-B62B5F09606B}">
      <dgm:prSet/>
      <dgm:spPr/>
      <dgm:t>
        <a:bodyPr/>
        <a:lstStyle/>
        <a:p>
          <a:endParaRPr lang="fr-FR" dirty="0"/>
        </a:p>
      </dgm:t>
    </dgm:pt>
    <dgm:pt modelId="{999713E4-FCC5-4E5A-9628-D635AA016769}">
      <dgm:prSet phldrT="[Texte]" custT="1"/>
      <dgm:spPr/>
      <dgm:t>
        <a:bodyPr/>
        <a:lstStyle/>
        <a:p>
          <a:r>
            <a:rPr lang="fr-FR" sz="1600" dirty="0" smtClean="0"/>
            <a:t>2. </a:t>
          </a:r>
          <a:r>
            <a:rPr lang="fr-FR" sz="1200" dirty="0" smtClean="0"/>
            <a:t>Présentation de l’approche par les animateurs</a:t>
          </a:r>
          <a:endParaRPr lang="fr-FR" sz="1200" dirty="0"/>
        </a:p>
      </dgm:t>
    </dgm:pt>
    <dgm:pt modelId="{E7BF9A23-6F4A-4632-AD38-9D9A7D4AD659}" type="parTrans" cxnId="{EE40360C-BA3F-4878-B53D-380E2905F16C}">
      <dgm:prSet/>
      <dgm:spPr/>
      <dgm:t>
        <a:bodyPr/>
        <a:lstStyle/>
        <a:p>
          <a:endParaRPr lang="fr-FR"/>
        </a:p>
      </dgm:t>
    </dgm:pt>
    <dgm:pt modelId="{C395B517-CFFB-48B9-B5EF-78532A39D58B}" type="sibTrans" cxnId="{EE40360C-BA3F-4878-B53D-380E2905F16C}">
      <dgm:prSet/>
      <dgm:spPr/>
      <dgm:t>
        <a:bodyPr/>
        <a:lstStyle/>
        <a:p>
          <a:endParaRPr lang="fr-FR" dirty="0"/>
        </a:p>
      </dgm:t>
    </dgm:pt>
    <dgm:pt modelId="{ACCA360C-79DA-40AE-A9F1-F2C9DE407B62}">
      <dgm:prSet phldrT="[Texte]" custT="1"/>
      <dgm:spPr/>
      <dgm:t>
        <a:bodyPr/>
        <a:lstStyle/>
        <a:p>
          <a:r>
            <a:rPr lang="fr-FR" sz="1600" dirty="0" smtClean="0"/>
            <a:t>3.</a:t>
          </a:r>
          <a:r>
            <a:rPr lang="fr-FR" sz="1400" dirty="0" smtClean="0"/>
            <a:t> </a:t>
          </a:r>
          <a:r>
            <a:rPr lang="fr-FR" sz="1200" dirty="0" smtClean="0"/>
            <a:t>Sensibilisation à l’Hygiène - PHAST</a:t>
          </a:r>
          <a:endParaRPr lang="fr-FR" sz="1200" dirty="0"/>
        </a:p>
      </dgm:t>
    </dgm:pt>
    <dgm:pt modelId="{2D107C00-4938-4E2D-90E8-9E0E3CAF4693}" type="parTrans" cxnId="{6801229D-F9F4-4C9E-A84B-4864B90FA4CA}">
      <dgm:prSet/>
      <dgm:spPr/>
      <dgm:t>
        <a:bodyPr/>
        <a:lstStyle/>
        <a:p>
          <a:endParaRPr lang="fr-FR"/>
        </a:p>
      </dgm:t>
    </dgm:pt>
    <dgm:pt modelId="{40FE57C2-EBFF-462A-A27C-F92B11EA3D6A}" type="sibTrans" cxnId="{6801229D-F9F4-4C9E-A84B-4864B90FA4CA}">
      <dgm:prSet/>
      <dgm:spPr/>
      <dgm:t>
        <a:bodyPr/>
        <a:lstStyle/>
        <a:p>
          <a:endParaRPr lang="fr-FR" dirty="0"/>
        </a:p>
      </dgm:t>
    </dgm:pt>
    <dgm:pt modelId="{AE3E0C45-D1AB-4599-BB57-CC35080887C1}">
      <dgm:prSet phldrT="[Texte]" custT="1"/>
      <dgm:spPr>
        <a:solidFill>
          <a:schemeClr val="accent2"/>
        </a:solidFill>
      </dgm:spPr>
      <dgm:t>
        <a:bodyPr lIns="0" tIns="0" rIns="0" bIns="0"/>
        <a:lstStyle/>
        <a:p>
          <a:r>
            <a:rPr lang="fr-FR" sz="1400" dirty="0" smtClean="0"/>
            <a:t>4</a:t>
          </a:r>
          <a:r>
            <a:rPr lang="fr-FR" sz="1100" dirty="0" smtClean="0"/>
            <a:t>. </a:t>
          </a:r>
          <a:r>
            <a:rPr lang="fr-FR" sz="1200" dirty="0" smtClean="0"/>
            <a:t>Amélioration de l’assainissement</a:t>
          </a:r>
          <a:endParaRPr lang="fr-FR" sz="1100" dirty="0"/>
        </a:p>
      </dgm:t>
    </dgm:pt>
    <dgm:pt modelId="{2441AE4A-7DA8-4164-A9C3-555E8D14BEA3}" type="parTrans" cxnId="{87C118E0-C0B2-4253-B449-7074154482AC}">
      <dgm:prSet/>
      <dgm:spPr/>
      <dgm:t>
        <a:bodyPr/>
        <a:lstStyle/>
        <a:p>
          <a:endParaRPr lang="fr-FR"/>
        </a:p>
      </dgm:t>
    </dgm:pt>
    <dgm:pt modelId="{7B079B68-7AD1-4525-91CB-57B9D77D3608}" type="sibTrans" cxnId="{87C118E0-C0B2-4253-B449-7074154482AC}">
      <dgm:prSet/>
      <dgm:spPr/>
      <dgm:t>
        <a:bodyPr/>
        <a:lstStyle/>
        <a:p>
          <a:endParaRPr lang="fr-FR" dirty="0"/>
        </a:p>
      </dgm:t>
    </dgm:pt>
    <dgm:pt modelId="{C241E8CE-43B3-493D-80A6-20096DD0DE54}">
      <dgm:prSet phldrT="[Texte]" custT="1"/>
      <dgm:spPr/>
      <dgm:t>
        <a:bodyPr/>
        <a:lstStyle/>
        <a:p>
          <a:r>
            <a:rPr lang="fr-FR" sz="1600" dirty="0" smtClean="0"/>
            <a:t>5</a:t>
          </a:r>
          <a:r>
            <a:rPr lang="fr-FR" sz="1400" dirty="0" smtClean="0"/>
            <a:t>.</a:t>
          </a:r>
          <a:r>
            <a:rPr lang="fr-FR" sz="1200" dirty="0" smtClean="0"/>
            <a:t>Amélioration de la qualité de l’eau</a:t>
          </a:r>
          <a:endParaRPr lang="fr-FR" sz="1200" dirty="0"/>
        </a:p>
      </dgm:t>
    </dgm:pt>
    <dgm:pt modelId="{328B3E2D-50E0-45B5-89CC-C4F5B31BE3B1}" type="parTrans" cxnId="{C3DE58EA-40B2-4324-8BA9-9F30372A4D10}">
      <dgm:prSet/>
      <dgm:spPr/>
      <dgm:t>
        <a:bodyPr/>
        <a:lstStyle/>
        <a:p>
          <a:endParaRPr lang="fr-FR"/>
        </a:p>
      </dgm:t>
    </dgm:pt>
    <dgm:pt modelId="{3E96FBE8-B434-4B7B-832F-0A0C71FC9869}" type="sibTrans" cxnId="{C3DE58EA-40B2-4324-8BA9-9F30372A4D10}">
      <dgm:prSet/>
      <dgm:spPr/>
      <dgm:t>
        <a:bodyPr/>
        <a:lstStyle/>
        <a:p>
          <a:endParaRPr lang="fr-FR" dirty="0"/>
        </a:p>
      </dgm:t>
    </dgm:pt>
    <dgm:pt modelId="{D986FF8B-FC9C-4811-AA61-D29A7682AB40}" type="pres">
      <dgm:prSet presAssocID="{15AE32D3-DF25-4166-83C2-A88BD54784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55E5390-E30C-4393-8486-84E1826F2DBD}" type="pres">
      <dgm:prSet presAssocID="{74BCB62E-0BE1-48A1-995A-46E0EC84553B}" presName="node" presStyleLbl="node1" presStyleIdx="0" presStyleCnt="5" custScaleX="113576" custRadScaleRad="97070" custRadScaleInc="83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94D3BA-B49D-4FA4-91DE-C56362D6CA9B}" type="pres">
      <dgm:prSet presAssocID="{1135BFB4-E3C5-409D-9976-EE93941D3D99}" presName="sibTrans" presStyleLbl="sibTrans2D1" presStyleIdx="0" presStyleCnt="5"/>
      <dgm:spPr/>
      <dgm:t>
        <a:bodyPr/>
        <a:lstStyle/>
        <a:p>
          <a:endParaRPr lang="fr-FR"/>
        </a:p>
      </dgm:t>
    </dgm:pt>
    <dgm:pt modelId="{8B4952B6-8FD7-4BD6-8171-197CA37CFEC5}" type="pres">
      <dgm:prSet presAssocID="{1135BFB4-E3C5-409D-9976-EE93941D3D99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57FD283A-240D-42BB-93B0-FAA33C1ED988}" type="pres">
      <dgm:prSet presAssocID="{999713E4-FCC5-4E5A-9628-D635AA016769}" presName="node" presStyleLbl="node1" presStyleIdx="1" presStyleCnt="5" custScaleX="1169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31FBF5-0315-4CF8-906E-62C1C89EF21F}" type="pres">
      <dgm:prSet presAssocID="{C395B517-CFFB-48B9-B5EF-78532A39D58B}" presName="sibTrans" presStyleLbl="sibTrans2D1" presStyleIdx="1" presStyleCnt="5"/>
      <dgm:spPr/>
      <dgm:t>
        <a:bodyPr/>
        <a:lstStyle/>
        <a:p>
          <a:endParaRPr lang="fr-FR"/>
        </a:p>
      </dgm:t>
    </dgm:pt>
    <dgm:pt modelId="{2537E87E-5CA3-40DE-BF3F-D92E83CE93AA}" type="pres">
      <dgm:prSet presAssocID="{C395B517-CFFB-48B9-B5EF-78532A39D58B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3400CBA4-35FF-455E-8974-B5D4519B8943}" type="pres">
      <dgm:prSet presAssocID="{ACCA360C-79DA-40AE-A9F1-F2C9DE407B62}" presName="node" presStyleLbl="node1" presStyleIdx="2" presStyleCnt="5" custScaleX="1151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35A8D9-221A-4F04-81D8-087B38B858EB}" type="pres">
      <dgm:prSet presAssocID="{40FE57C2-EBFF-462A-A27C-F92B11EA3D6A}" presName="sibTrans" presStyleLbl="sibTrans2D1" presStyleIdx="2" presStyleCnt="5" custScaleX="143799"/>
      <dgm:spPr/>
      <dgm:t>
        <a:bodyPr/>
        <a:lstStyle/>
        <a:p>
          <a:endParaRPr lang="fr-FR"/>
        </a:p>
      </dgm:t>
    </dgm:pt>
    <dgm:pt modelId="{AA5957C9-B909-491D-9ADD-01151FA2B441}" type="pres">
      <dgm:prSet presAssocID="{40FE57C2-EBFF-462A-A27C-F92B11EA3D6A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D251F5F8-66AB-40EB-A21E-CCD39A594B1B}" type="pres">
      <dgm:prSet presAssocID="{AE3E0C45-D1AB-4599-BB57-CC35080887C1}" presName="node" presStyleLbl="node1" presStyleIdx="3" presStyleCnt="5" custScaleX="118097" custScaleY="116464" custRadScaleRad="105327" custRadScaleInc="106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966EB7-F453-412C-BF0C-A6FD54881A4F}" type="pres">
      <dgm:prSet presAssocID="{7B079B68-7AD1-4525-91CB-57B9D77D3608}" presName="sibTrans" presStyleLbl="sibTrans2D1" presStyleIdx="3" presStyleCnt="5"/>
      <dgm:spPr/>
      <dgm:t>
        <a:bodyPr/>
        <a:lstStyle/>
        <a:p>
          <a:endParaRPr lang="fr-FR"/>
        </a:p>
      </dgm:t>
    </dgm:pt>
    <dgm:pt modelId="{D4B0A241-7E28-4A35-93C6-32472DA4A429}" type="pres">
      <dgm:prSet presAssocID="{7B079B68-7AD1-4525-91CB-57B9D77D3608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1D336E6E-B71D-478E-A768-BF151FCA233A}" type="pres">
      <dgm:prSet presAssocID="{C241E8CE-43B3-493D-80A6-20096DD0DE54}" presName="node" presStyleLbl="node1" presStyleIdx="4" presStyleCnt="5" custScaleX="118673" custScaleY="1041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DECAF1-0C24-428F-B287-86759C1FB825}" type="pres">
      <dgm:prSet presAssocID="{3E96FBE8-B434-4B7B-832F-0A0C71FC9869}" presName="sibTrans" presStyleLbl="sibTrans2D1" presStyleIdx="4" presStyleCnt="5"/>
      <dgm:spPr/>
      <dgm:t>
        <a:bodyPr/>
        <a:lstStyle/>
        <a:p>
          <a:endParaRPr lang="fr-FR"/>
        </a:p>
      </dgm:t>
    </dgm:pt>
    <dgm:pt modelId="{C1B28594-C3DD-452E-8273-FF8FF0AE7343}" type="pres">
      <dgm:prSet presAssocID="{3E96FBE8-B434-4B7B-832F-0A0C71FC9869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9D551207-8005-4416-A992-8E1BDE1556F8}" type="presOf" srcId="{1135BFB4-E3C5-409D-9976-EE93941D3D99}" destId="{8B4952B6-8FD7-4BD6-8171-197CA37CFEC5}" srcOrd="1" destOrd="0" presId="urn:microsoft.com/office/officeart/2005/8/layout/cycle2"/>
    <dgm:cxn modelId="{9F02EE42-5E6B-413E-B255-957A8A947F7A}" type="presOf" srcId="{3E96FBE8-B434-4B7B-832F-0A0C71FC9869}" destId="{C1B28594-C3DD-452E-8273-FF8FF0AE7343}" srcOrd="1" destOrd="0" presId="urn:microsoft.com/office/officeart/2005/8/layout/cycle2"/>
    <dgm:cxn modelId="{1AD67D29-53AB-4526-AF5F-64901763279A}" type="presOf" srcId="{74BCB62E-0BE1-48A1-995A-46E0EC84553B}" destId="{855E5390-E30C-4393-8486-84E1826F2DBD}" srcOrd="0" destOrd="0" presId="urn:microsoft.com/office/officeart/2005/8/layout/cycle2"/>
    <dgm:cxn modelId="{DADFD989-DA71-4613-891F-47741704CA0B}" type="presOf" srcId="{999713E4-FCC5-4E5A-9628-D635AA016769}" destId="{57FD283A-240D-42BB-93B0-FAA33C1ED988}" srcOrd="0" destOrd="0" presId="urn:microsoft.com/office/officeart/2005/8/layout/cycle2"/>
    <dgm:cxn modelId="{9009A5A9-5472-437D-AAD2-9CE9C7E84823}" type="presOf" srcId="{ACCA360C-79DA-40AE-A9F1-F2C9DE407B62}" destId="{3400CBA4-35FF-455E-8974-B5D4519B8943}" srcOrd="0" destOrd="0" presId="urn:microsoft.com/office/officeart/2005/8/layout/cycle2"/>
    <dgm:cxn modelId="{EE40360C-BA3F-4878-B53D-380E2905F16C}" srcId="{15AE32D3-DF25-4166-83C2-A88BD5478438}" destId="{999713E4-FCC5-4E5A-9628-D635AA016769}" srcOrd="1" destOrd="0" parTransId="{E7BF9A23-6F4A-4632-AD38-9D9A7D4AD659}" sibTransId="{C395B517-CFFB-48B9-B5EF-78532A39D58B}"/>
    <dgm:cxn modelId="{3A8EBD4E-BA6C-413A-ACAF-3A8DAC55D087}" type="presOf" srcId="{40FE57C2-EBFF-462A-A27C-F92B11EA3D6A}" destId="{AA5957C9-B909-491D-9ADD-01151FA2B441}" srcOrd="1" destOrd="0" presId="urn:microsoft.com/office/officeart/2005/8/layout/cycle2"/>
    <dgm:cxn modelId="{4EB67744-9C81-42FD-9345-016F83B70DA9}" type="presOf" srcId="{7B079B68-7AD1-4525-91CB-57B9D77D3608}" destId="{D4B0A241-7E28-4A35-93C6-32472DA4A429}" srcOrd="1" destOrd="0" presId="urn:microsoft.com/office/officeart/2005/8/layout/cycle2"/>
    <dgm:cxn modelId="{E74C6151-2960-409E-9AEB-BAE7C784F5EA}" type="presOf" srcId="{C241E8CE-43B3-493D-80A6-20096DD0DE54}" destId="{1D336E6E-B71D-478E-A768-BF151FCA233A}" srcOrd="0" destOrd="0" presId="urn:microsoft.com/office/officeart/2005/8/layout/cycle2"/>
    <dgm:cxn modelId="{BA99165B-B22E-49F3-BF23-6FEE7CBFF9D4}" type="presOf" srcId="{7B079B68-7AD1-4525-91CB-57B9D77D3608}" destId="{B9966EB7-F453-412C-BF0C-A6FD54881A4F}" srcOrd="0" destOrd="0" presId="urn:microsoft.com/office/officeart/2005/8/layout/cycle2"/>
    <dgm:cxn modelId="{C3DE58EA-40B2-4324-8BA9-9F30372A4D10}" srcId="{15AE32D3-DF25-4166-83C2-A88BD5478438}" destId="{C241E8CE-43B3-493D-80A6-20096DD0DE54}" srcOrd="4" destOrd="0" parTransId="{328B3E2D-50E0-45B5-89CC-C4F5B31BE3B1}" sibTransId="{3E96FBE8-B434-4B7B-832F-0A0C71FC9869}"/>
    <dgm:cxn modelId="{BF638FF7-CFD1-4E55-B83C-2E6CED5D4894}" type="presOf" srcId="{15AE32D3-DF25-4166-83C2-A88BD5478438}" destId="{D986FF8B-FC9C-4811-AA61-D29A7682AB40}" srcOrd="0" destOrd="0" presId="urn:microsoft.com/office/officeart/2005/8/layout/cycle2"/>
    <dgm:cxn modelId="{6801229D-F9F4-4C9E-A84B-4864B90FA4CA}" srcId="{15AE32D3-DF25-4166-83C2-A88BD5478438}" destId="{ACCA360C-79DA-40AE-A9F1-F2C9DE407B62}" srcOrd="2" destOrd="0" parTransId="{2D107C00-4938-4E2D-90E8-9E0E3CAF4693}" sibTransId="{40FE57C2-EBFF-462A-A27C-F92B11EA3D6A}"/>
    <dgm:cxn modelId="{64CF70E8-CC3A-48D7-8368-41F5FC5E7EA7}" type="presOf" srcId="{C395B517-CFFB-48B9-B5EF-78532A39D58B}" destId="{2537E87E-5CA3-40DE-BF3F-D92E83CE93AA}" srcOrd="1" destOrd="0" presId="urn:microsoft.com/office/officeart/2005/8/layout/cycle2"/>
    <dgm:cxn modelId="{C9548092-BFAA-482A-B66E-47CD23D65D8E}" type="presOf" srcId="{1135BFB4-E3C5-409D-9976-EE93941D3D99}" destId="{7694D3BA-B49D-4FA4-91DE-C56362D6CA9B}" srcOrd="0" destOrd="0" presId="urn:microsoft.com/office/officeart/2005/8/layout/cycle2"/>
    <dgm:cxn modelId="{6C59F025-F04B-4B92-8792-C88530F440F3}" type="presOf" srcId="{C395B517-CFFB-48B9-B5EF-78532A39D58B}" destId="{D331FBF5-0315-4CF8-906E-62C1C89EF21F}" srcOrd="0" destOrd="0" presId="urn:microsoft.com/office/officeart/2005/8/layout/cycle2"/>
    <dgm:cxn modelId="{BB743030-6EA4-4EBA-BDA0-BC2B0320BD69}" type="presOf" srcId="{3E96FBE8-B434-4B7B-832F-0A0C71FC9869}" destId="{CDDECAF1-0C24-428F-B287-86759C1FB825}" srcOrd="0" destOrd="0" presId="urn:microsoft.com/office/officeart/2005/8/layout/cycle2"/>
    <dgm:cxn modelId="{CCF03B36-7B47-4936-9FBA-09527853669A}" type="presOf" srcId="{AE3E0C45-D1AB-4599-BB57-CC35080887C1}" destId="{D251F5F8-66AB-40EB-A21E-CCD39A594B1B}" srcOrd="0" destOrd="0" presId="urn:microsoft.com/office/officeart/2005/8/layout/cycle2"/>
    <dgm:cxn modelId="{87C118E0-C0B2-4253-B449-7074154482AC}" srcId="{15AE32D3-DF25-4166-83C2-A88BD5478438}" destId="{AE3E0C45-D1AB-4599-BB57-CC35080887C1}" srcOrd="3" destOrd="0" parTransId="{2441AE4A-7DA8-4164-A9C3-555E8D14BEA3}" sibTransId="{7B079B68-7AD1-4525-91CB-57B9D77D3608}"/>
    <dgm:cxn modelId="{3A850F85-A378-452E-A89C-8423B71C4E45}" type="presOf" srcId="{40FE57C2-EBFF-462A-A27C-F92B11EA3D6A}" destId="{8035A8D9-221A-4F04-81D8-087B38B858EB}" srcOrd="0" destOrd="0" presId="urn:microsoft.com/office/officeart/2005/8/layout/cycle2"/>
    <dgm:cxn modelId="{0D797BFC-C132-4307-993E-B62B5F09606B}" srcId="{15AE32D3-DF25-4166-83C2-A88BD5478438}" destId="{74BCB62E-0BE1-48A1-995A-46E0EC84553B}" srcOrd="0" destOrd="0" parTransId="{DD4EC2AE-049E-41C8-9E9D-FEFFF65C907E}" sibTransId="{1135BFB4-E3C5-409D-9976-EE93941D3D99}"/>
    <dgm:cxn modelId="{50BAA255-990C-426C-92DA-432306DA1BF0}" type="presParOf" srcId="{D986FF8B-FC9C-4811-AA61-D29A7682AB40}" destId="{855E5390-E30C-4393-8486-84E1826F2DBD}" srcOrd="0" destOrd="0" presId="urn:microsoft.com/office/officeart/2005/8/layout/cycle2"/>
    <dgm:cxn modelId="{21D3154E-9F7A-4640-99D3-DD7450AE02D9}" type="presParOf" srcId="{D986FF8B-FC9C-4811-AA61-D29A7682AB40}" destId="{7694D3BA-B49D-4FA4-91DE-C56362D6CA9B}" srcOrd="1" destOrd="0" presId="urn:microsoft.com/office/officeart/2005/8/layout/cycle2"/>
    <dgm:cxn modelId="{6925DB3E-51C3-4A4C-9ABA-AA8342650421}" type="presParOf" srcId="{7694D3BA-B49D-4FA4-91DE-C56362D6CA9B}" destId="{8B4952B6-8FD7-4BD6-8171-197CA37CFEC5}" srcOrd="0" destOrd="0" presId="urn:microsoft.com/office/officeart/2005/8/layout/cycle2"/>
    <dgm:cxn modelId="{C1D6CC8D-8FE3-46B8-A588-3ED695C5E592}" type="presParOf" srcId="{D986FF8B-FC9C-4811-AA61-D29A7682AB40}" destId="{57FD283A-240D-42BB-93B0-FAA33C1ED988}" srcOrd="2" destOrd="0" presId="urn:microsoft.com/office/officeart/2005/8/layout/cycle2"/>
    <dgm:cxn modelId="{B1AA5810-3D1B-412F-81D6-724018C39E63}" type="presParOf" srcId="{D986FF8B-FC9C-4811-AA61-D29A7682AB40}" destId="{D331FBF5-0315-4CF8-906E-62C1C89EF21F}" srcOrd="3" destOrd="0" presId="urn:microsoft.com/office/officeart/2005/8/layout/cycle2"/>
    <dgm:cxn modelId="{CC779A42-8408-40D6-9794-D34767C11207}" type="presParOf" srcId="{D331FBF5-0315-4CF8-906E-62C1C89EF21F}" destId="{2537E87E-5CA3-40DE-BF3F-D92E83CE93AA}" srcOrd="0" destOrd="0" presId="urn:microsoft.com/office/officeart/2005/8/layout/cycle2"/>
    <dgm:cxn modelId="{819A54FD-0B80-48A3-989D-76F3EF0509AF}" type="presParOf" srcId="{D986FF8B-FC9C-4811-AA61-D29A7682AB40}" destId="{3400CBA4-35FF-455E-8974-B5D4519B8943}" srcOrd="4" destOrd="0" presId="urn:microsoft.com/office/officeart/2005/8/layout/cycle2"/>
    <dgm:cxn modelId="{2BAA2CBE-B02F-40F8-9D05-62918D62DE9C}" type="presParOf" srcId="{D986FF8B-FC9C-4811-AA61-D29A7682AB40}" destId="{8035A8D9-221A-4F04-81D8-087B38B858EB}" srcOrd="5" destOrd="0" presId="urn:microsoft.com/office/officeart/2005/8/layout/cycle2"/>
    <dgm:cxn modelId="{D3979EB1-7259-4EC3-9520-914CECC29622}" type="presParOf" srcId="{8035A8D9-221A-4F04-81D8-087B38B858EB}" destId="{AA5957C9-B909-491D-9ADD-01151FA2B441}" srcOrd="0" destOrd="0" presId="urn:microsoft.com/office/officeart/2005/8/layout/cycle2"/>
    <dgm:cxn modelId="{D84CBE82-B02E-4057-9816-6B58C1EB0445}" type="presParOf" srcId="{D986FF8B-FC9C-4811-AA61-D29A7682AB40}" destId="{D251F5F8-66AB-40EB-A21E-CCD39A594B1B}" srcOrd="6" destOrd="0" presId="urn:microsoft.com/office/officeart/2005/8/layout/cycle2"/>
    <dgm:cxn modelId="{793601E7-0DD1-4556-BE77-2AC1C19BE1D8}" type="presParOf" srcId="{D986FF8B-FC9C-4811-AA61-D29A7682AB40}" destId="{B9966EB7-F453-412C-BF0C-A6FD54881A4F}" srcOrd="7" destOrd="0" presId="urn:microsoft.com/office/officeart/2005/8/layout/cycle2"/>
    <dgm:cxn modelId="{BCAE83A8-A5C7-420E-898D-8B9912A853BC}" type="presParOf" srcId="{B9966EB7-F453-412C-BF0C-A6FD54881A4F}" destId="{D4B0A241-7E28-4A35-93C6-32472DA4A429}" srcOrd="0" destOrd="0" presId="urn:microsoft.com/office/officeart/2005/8/layout/cycle2"/>
    <dgm:cxn modelId="{FC9A1A0F-2496-4CBD-9EF3-757CAA55C939}" type="presParOf" srcId="{D986FF8B-FC9C-4811-AA61-D29A7682AB40}" destId="{1D336E6E-B71D-478E-A768-BF151FCA233A}" srcOrd="8" destOrd="0" presId="urn:microsoft.com/office/officeart/2005/8/layout/cycle2"/>
    <dgm:cxn modelId="{8796D7CA-DA6E-4BBF-AB28-E9DA714AE34F}" type="presParOf" srcId="{D986FF8B-FC9C-4811-AA61-D29A7682AB40}" destId="{CDDECAF1-0C24-428F-B287-86759C1FB825}" srcOrd="9" destOrd="0" presId="urn:microsoft.com/office/officeart/2005/8/layout/cycle2"/>
    <dgm:cxn modelId="{DD600611-47B5-4E85-879A-CB37DC30343C}" type="presParOf" srcId="{CDDECAF1-0C24-428F-B287-86759C1FB825}" destId="{C1B28594-C3DD-452E-8273-FF8FF0AE73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E5390-E30C-4393-8486-84E1826F2DBD}">
      <dsp:nvSpPr>
        <dsp:cNvPr id="0" name=""/>
        <dsp:cNvSpPr/>
      </dsp:nvSpPr>
      <dsp:spPr>
        <a:xfrm>
          <a:off x="2436547" y="-2039"/>
          <a:ext cx="1392832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1.</a:t>
          </a:r>
          <a:r>
            <a:rPr lang="fr-FR" sz="1200" kern="1200" dirty="0" smtClean="0"/>
            <a:t> Demande de la communauté</a:t>
          </a:r>
          <a:endParaRPr lang="fr-FR" sz="1200" kern="1200" dirty="0"/>
        </a:p>
      </dsp:txBody>
      <dsp:txXfrm>
        <a:off x="2640523" y="177555"/>
        <a:ext cx="984880" cy="867155"/>
      </dsp:txXfrm>
    </dsp:sp>
    <dsp:sp modelId="{7694D3BA-B49D-4FA4-91DE-C56362D6CA9B}">
      <dsp:nvSpPr>
        <dsp:cNvPr id="0" name=""/>
        <dsp:cNvSpPr/>
      </dsp:nvSpPr>
      <dsp:spPr>
        <a:xfrm rot="2175692">
          <a:off x="3719983" y="914914"/>
          <a:ext cx="218459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3726330" y="978310"/>
        <a:ext cx="152921" cy="248335"/>
      </dsp:txXfrm>
    </dsp:sp>
    <dsp:sp modelId="{57FD283A-240D-42BB-93B0-FAA33C1ED988}">
      <dsp:nvSpPr>
        <dsp:cNvPr id="0" name=""/>
        <dsp:cNvSpPr/>
      </dsp:nvSpPr>
      <dsp:spPr>
        <a:xfrm>
          <a:off x="3827508" y="1033506"/>
          <a:ext cx="1434331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2. </a:t>
          </a:r>
          <a:r>
            <a:rPr lang="fr-FR" sz="1200" kern="1200" dirty="0" smtClean="0"/>
            <a:t>Présentation de l’approche par les animateurs</a:t>
          </a:r>
          <a:endParaRPr lang="fr-FR" sz="1200" kern="1200" dirty="0"/>
        </a:p>
      </dsp:txBody>
      <dsp:txXfrm>
        <a:off x="4037561" y="1213100"/>
        <a:ext cx="1014225" cy="867155"/>
      </dsp:txXfrm>
    </dsp:sp>
    <dsp:sp modelId="{D331FBF5-0315-4CF8-906E-62C1C89EF21F}">
      <dsp:nvSpPr>
        <dsp:cNvPr id="0" name=""/>
        <dsp:cNvSpPr/>
      </dsp:nvSpPr>
      <dsp:spPr>
        <a:xfrm rot="6480000">
          <a:off x="4103046" y="2308113"/>
          <a:ext cx="318948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 rot="10800000">
        <a:off x="4165672" y="2345391"/>
        <a:ext cx="223264" cy="248335"/>
      </dsp:txXfrm>
    </dsp:sp>
    <dsp:sp modelId="{3400CBA4-35FF-455E-8974-B5D4519B8943}">
      <dsp:nvSpPr>
        <dsp:cNvPr id="0" name=""/>
        <dsp:cNvSpPr/>
      </dsp:nvSpPr>
      <dsp:spPr>
        <a:xfrm>
          <a:off x="3268762" y="2786778"/>
          <a:ext cx="1412478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3.</a:t>
          </a:r>
          <a:r>
            <a:rPr lang="fr-FR" sz="1400" kern="1200" dirty="0" smtClean="0"/>
            <a:t> </a:t>
          </a:r>
          <a:r>
            <a:rPr lang="fr-FR" sz="1200" kern="1200" dirty="0" smtClean="0"/>
            <a:t>Sensibilisation à l’Hygiène - PHAST</a:t>
          </a:r>
          <a:endParaRPr lang="fr-FR" sz="1200" kern="1200" dirty="0"/>
        </a:p>
      </dsp:txBody>
      <dsp:txXfrm>
        <a:off x="3475615" y="2966372"/>
        <a:ext cx="998772" cy="867155"/>
      </dsp:txXfrm>
    </dsp:sp>
    <dsp:sp modelId="{8035A8D9-221A-4F04-81D8-087B38B858EB}">
      <dsp:nvSpPr>
        <dsp:cNvPr id="0" name=""/>
        <dsp:cNvSpPr/>
      </dsp:nvSpPr>
      <dsp:spPr>
        <a:xfrm rot="10800010">
          <a:off x="2793274" y="3193002"/>
          <a:ext cx="418426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 rot="10800000">
        <a:off x="2917441" y="3275780"/>
        <a:ext cx="294259" cy="248335"/>
      </dsp:txXfrm>
    </dsp:sp>
    <dsp:sp modelId="{D251F5F8-66AB-40EB-A21E-CCD39A594B1B}">
      <dsp:nvSpPr>
        <dsp:cNvPr id="0" name=""/>
        <dsp:cNvSpPr/>
      </dsp:nvSpPr>
      <dsp:spPr>
        <a:xfrm>
          <a:off x="1271467" y="2685820"/>
          <a:ext cx="1448275" cy="1428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4</a:t>
          </a:r>
          <a:r>
            <a:rPr lang="fr-FR" sz="1100" kern="1200" dirty="0" smtClean="0"/>
            <a:t>. </a:t>
          </a:r>
          <a:r>
            <a:rPr lang="fr-FR" sz="1200" kern="1200" dirty="0" smtClean="0"/>
            <a:t>Amélioration de l’assainissement</a:t>
          </a:r>
          <a:endParaRPr lang="fr-FR" sz="1100" kern="1200" dirty="0"/>
        </a:p>
      </dsp:txBody>
      <dsp:txXfrm>
        <a:off x="1483562" y="2894982"/>
        <a:ext cx="1024085" cy="1009924"/>
      </dsp:txXfrm>
    </dsp:sp>
    <dsp:sp modelId="{B9966EB7-F453-412C-BF0C-A6FD54881A4F}">
      <dsp:nvSpPr>
        <dsp:cNvPr id="0" name=""/>
        <dsp:cNvSpPr/>
      </dsp:nvSpPr>
      <dsp:spPr>
        <a:xfrm rot="15366210">
          <a:off x="1652826" y="2288024"/>
          <a:ext cx="237757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 rot="10800000">
        <a:off x="1697055" y="2405422"/>
        <a:ext cx="166430" cy="248335"/>
      </dsp:txXfrm>
    </dsp:sp>
    <dsp:sp modelId="{1D336E6E-B71D-478E-A768-BF151FCA233A}">
      <dsp:nvSpPr>
        <dsp:cNvPr id="0" name=""/>
        <dsp:cNvSpPr/>
      </dsp:nvSpPr>
      <dsp:spPr>
        <a:xfrm>
          <a:off x="834159" y="1008115"/>
          <a:ext cx="1455338" cy="1277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5</a:t>
          </a:r>
          <a:r>
            <a:rPr lang="fr-FR" sz="1400" kern="1200" dirty="0" smtClean="0"/>
            <a:t>.</a:t>
          </a:r>
          <a:r>
            <a:rPr lang="fr-FR" sz="1200" kern="1200" dirty="0" smtClean="0"/>
            <a:t>Amélioration de la qualité de l’eau</a:t>
          </a:r>
          <a:endParaRPr lang="fr-FR" sz="1200" kern="1200" dirty="0"/>
        </a:p>
      </dsp:txBody>
      <dsp:txXfrm>
        <a:off x="1047288" y="1195146"/>
        <a:ext cx="1029080" cy="903064"/>
      </dsp:txXfrm>
    </dsp:sp>
    <dsp:sp modelId="{CDDECAF1-0C24-428F-B287-86759C1FB825}">
      <dsp:nvSpPr>
        <dsp:cNvPr id="0" name=""/>
        <dsp:cNvSpPr/>
      </dsp:nvSpPr>
      <dsp:spPr>
        <a:xfrm rot="19596650">
          <a:off x="2216038" y="918213"/>
          <a:ext cx="274086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2222824" y="1023616"/>
        <a:ext cx="191860" cy="248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E5390-E30C-4393-8486-84E1826F2DBD}">
      <dsp:nvSpPr>
        <dsp:cNvPr id="0" name=""/>
        <dsp:cNvSpPr/>
      </dsp:nvSpPr>
      <dsp:spPr>
        <a:xfrm>
          <a:off x="2436547" y="-2039"/>
          <a:ext cx="1392832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1.</a:t>
          </a:r>
          <a:r>
            <a:rPr lang="fr-FR" sz="1200" kern="1200" dirty="0" smtClean="0"/>
            <a:t> Demande de la communauté</a:t>
          </a:r>
          <a:endParaRPr lang="fr-FR" sz="1200" kern="1200" dirty="0"/>
        </a:p>
      </dsp:txBody>
      <dsp:txXfrm>
        <a:off x="2640523" y="177555"/>
        <a:ext cx="984880" cy="867155"/>
      </dsp:txXfrm>
    </dsp:sp>
    <dsp:sp modelId="{7694D3BA-B49D-4FA4-91DE-C56362D6CA9B}">
      <dsp:nvSpPr>
        <dsp:cNvPr id="0" name=""/>
        <dsp:cNvSpPr/>
      </dsp:nvSpPr>
      <dsp:spPr>
        <a:xfrm rot="2175692">
          <a:off x="3719983" y="914914"/>
          <a:ext cx="218459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3726330" y="978310"/>
        <a:ext cx="152921" cy="248335"/>
      </dsp:txXfrm>
    </dsp:sp>
    <dsp:sp modelId="{57FD283A-240D-42BB-93B0-FAA33C1ED988}">
      <dsp:nvSpPr>
        <dsp:cNvPr id="0" name=""/>
        <dsp:cNvSpPr/>
      </dsp:nvSpPr>
      <dsp:spPr>
        <a:xfrm>
          <a:off x="3827508" y="1033506"/>
          <a:ext cx="1434331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2. </a:t>
          </a:r>
          <a:r>
            <a:rPr lang="fr-FR" sz="1200" kern="1200" dirty="0" smtClean="0"/>
            <a:t>Présentation de l’approche par les animateurs</a:t>
          </a:r>
          <a:endParaRPr lang="fr-FR" sz="1200" kern="1200" dirty="0"/>
        </a:p>
      </dsp:txBody>
      <dsp:txXfrm>
        <a:off x="4037561" y="1213100"/>
        <a:ext cx="1014225" cy="867155"/>
      </dsp:txXfrm>
    </dsp:sp>
    <dsp:sp modelId="{D331FBF5-0315-4CF8-906E-62C1C89EF21F}">
      <dsp:nvSpPr>
        <dsp:cNvPr id="0" name=""/>
        <dsp:cNvSpPr/>
      </dsp:nvSpPr>
      <dsp:spPr>
        <a:xfrm rot="6480000">
          <a:off x="4103046" y="2308113"/>
          <a:ext cx="318948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 rot="10800000">
        <a:off x="4165672" y="2345391"/>
        <a:ext cx="223264" cy="248335"/>
      </dsp:txXfrm>
    </dsp:sp>
    <dsp:sp modelId="{3400CBA4-35FF-455E-8974-B5D4519B8943}">
      <dsp:nvSpPr>
        <dsp:cNvPr id="0" name=""/>
        <dsp:cNvSpPr/>
      </dsp:nvSpPr>
      <dsp:spPr>
        <a:xfrm>
          <a:off x="3268762" y="2786778"/>
          <a:ext cx="1412478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3.</a:t>
          </a:r>
          <a:r>
            <a:rPr lang="fr-FR" sz="1400" kern="1200" dirty="0" smtClean="0"/>
            <a:t> </a:t>
          </a:r>
          <a:r>
            <a:rPr lang="fr-FR" sz="1200" kern="1200" dirty="0" smtClean="0"/>
            <a:t>Sensibilisation à l’Hygiène - PHAST</a:t>
          </a:r>
          <a:endParaRPr lang="fr-FR" sz="1200" kern="1200" dirty="0"/>
        </a:p>
      </dsp:txBody>
      <dsp:txXfrm>
        <a:off x="3475615" y="2966372"/>
        <a:ext cx="998772" cy="867155"/>
      </dsp:txXfrm>
    </dsp:sp>
    <dsp:sp modelId="{8035A8D9-221A-4F04-81D8-087B38B858EB}">
      <dsp:nvSpPr>
        <dsp:cNvPr id="0" name=""/>
        <dsp:cNvSpPr/>
      </dsp:nvSpPr>
      <dsp:spPr>
        <a:xfrm rot="10800010">
          <a:off x="2793274" y="3193002"/>
          <a:ext cx="418426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 rot="10800000">
        <a:off x="2917441" y="3275780"/>
        <a:ext cx="294259" cy="248335"/>
      </dsp:txXfrm>
    </dsp:sp>
    <dsp:sp modelId="{D251F5F8-66AB-40EB-A21E-CCD39A594B1B}">
      <dsp:nvSpPr>
        <dsp:cNvPr id="0" name=""/>
        <dsp:cNvSpPr/>
      </dsp:nvSpPr>
      <dsp:spPr>
        <a:xfrm>
          <a:off x="1271467" y="2685820"/>
          <a:ext cx="1448275" cy="1428248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4</a:t>
          </a:r>
          <a:r>
            <a:rPr lang="fr-FR" sz="1100" kern="1200" dirty="0" smtClean="0"/>
            <a:t>. </a:t>
          </a:r>
          <a:r>
            <a:rPr lang="fr-FR" sz="1200" kern="1200" dirty="0" smtClean="0"/>
            <a:t>Amélioration de l’assainissement</a:t>
          </a:r>
          <a:endParaRPr lang="fr-FR" sz="1100" kern="1200" dirty="0"/>
        </a:p>
      </dsp:txBody>
      <dsp:txXfrm>
        <a:off x="1483562" y="2894982"/>
        <a:ext cx="1024085" cy="1009924"/>
      </dsp:txXfrm>
    </dsp:sp>
    <dsp:sp modelId="{B9966EB7-F453-412C-BF0C-A6FD54881A4F}">
      <dsp:nvSpPr>
        <dsp:cNvPr id="0" name=""/>
        <dsp:cNvSpPr/>
      </dsp:nvSpPr>
      <dsp:spPr>
        <a:xfrm rot="15366210">
          <a:off x="1652826" y="2288024"/>
          <a:ext cx="237757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 rot="10800000">
        <a:off x="1697055" y="2405422"/>
        <a:ext cx="166430" cy="248335"/>
      </dsp:txXfrm>
    </dsp:sp>
    <dsp:sp modelId="{1D336E6E-B71D-478E-A768-BF151FCA233A}">
      <dsp:nvSpPr>
        <dsp:cNvPr id="0" name=""/>
        <dsp:cNvSpPr/>
      </dsp:nvSpPr>
      <dsp:spPr>
        <a:xfrm>
          <a:off x="834159" y="1008115"/>
          <a:ext cx="1455338" cy="1277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5</a:t>
          </a:r>
          <a:r>
            <a:rPr lang="fr-FR" sz="1400" kern="1200" dirty="0" smtClean="0"/>
            <a:t>.</a:t>
          </a:r>
          <a:r>
            <a:rPr lang="fr-FR" sz="1200" kern="1200" dirty="0" smtClean="0"/>
            <a:t>Amélioration de la qualité de l’eau</a:t>
          </a:r>
          <a:endParaRPr lang="fr-FR" sz="1200" kern="1200" dirty="0"/>
        </a:p>
      </dsp:txBody>
      <dsp:txXfrm>
        <a:off x="1047288" y="1195146"/>
        <a:ext cx="1029080" cy="903064"/>
      </dsp:txXfrm>
    </dsp:sp>
    <dsp:sp modelId="{CDDECAF1-0C24-428F-B287-86759C1FB825}">
      <dsp:nvSpPr>
        <dsp:cNvPr id="0" name=""/>
        <dsp:cNvSpPr/>
      </dsp:nvSpPr>
      <dsp:spPr>
        <a:xfrm rot="19596650">
          <a:off x="2216038" y="918213"/>
          <a:ext cx="274086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2222824" y="1023616"/>
        <a:ext cx="191860" cy="24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58229-F946-404B-85F2-2C5C0068110D}" type="datetimeFigureOut">
              <a:rPr lang="fr-FR" smtClean="0"/>
              <a:t>07/08/2019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BB1DD-1099-4F04-B96D-BD1C67DB427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167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 dirty="0" smtClean="0"/>
              <a:t>Entre 2 et 3 – enquêtes domiciliaires / 6. Suivi- Evaluation</a:t>
            </a:r>
          </a:p>
          <a:p>
            <a:r>
              <a:rPr lang="fr-FR" altLang="fr-FR" dirty="0" smtClean="0"/>
              <a:t>Le degré d’avancement dépend de l’implication des bénéficiaires</a:t>
            </a: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75562" indent="-297350"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93998" indent="-237574"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72210" indent="-237574"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48889" indent="-237574"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90316" indent="-23757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031742" indent="-23757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73169" indent="-23757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14596" indent="-23757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490C2ABA-DD6B-4B78-B8B5-AAD968B2713B}" type="slidenum">
              <a:rPr lang="fr-FR" altLang="fr-FR" sz="1300">
                <a:solidFill>
                  <a:prstClr val="black"/>
                </a:solidFill>
              </a:rPr>
              <a:pPr/>
              <a:t>5</a:t>
            </a:fld>
            <a:endParaRPr lang="fr-FR" altLang="fr-FR" sz="13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 dirty="0" smtClean="0"/>
              <a:t>Entre 2 et 3 – enquêtes domiciliaires / 6. Suivi- Evaluation</a:t>
            </a:r>
          </a:p>
          <a:p>
            <a:r>
              <a:rPr lang="fr-FR" altLang="fr-FR" dirty="0" smtClean="0"/>
              <a:t>Le degré d’avancement dépend de l’implication des bénéficiaires</a:t>
            </a: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75562" indent="-297350"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93998" indent="-237574"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72210" indent="-237574"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48889" indent="-237574"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90316" indent="-23757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031742" indent="-23757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73169" indent="-23757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14596" indent="-23757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490C2ABA-DD6B-4B78-B8B5-AAD968B2713B}" type="slidenum">
              <a:rPr lang="fr-FR" altLang="fr-FR" sz="1300">
                <a:solidFill>
                  <a:prstClr val="black"/>
                </a:solidFill>
              </a:rPr>
              <a:pPr/>
              <a:t>6</a:t>
            </a:fld>
            <a:endParaRPr lang="fr-FR" altLang="fr-FR" sz="13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 des fosses entre 4 et 5 m</a:t>
            </a:r>
            <a:r>
              <a:rPr lang="fr-FR" sz="1200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- profondeur des fosses d’environ 12 pieds – 4m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BB1DD-1099-4F04-B96D-BD1C67DB427A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6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E77C-A921-420E-BFF9-9BF43663B688}" type="datetimeFigureOut">
              <a:rPr lang="fr-FR" smtClean="0"/>
              <a:t>07/08/2019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F857-4EF0-426B-A363-74EC9466E15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266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E77C-A921-420E-BFF9-9BF43663B688}" type="datetimeFigureOut">
              <a:rPr lang="fr-FR" smtClean="0"/>
              <a:t>07/08/2019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F857-4EF0-426B-A363-74EC9466E15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56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E77C-A921-420E-BFF9-9BF43663B688}" type="datetimeFigureOut">
              <a:rPr lang="fr-FR" smtClean="0"/>
              <a:t>07/08/2019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F857-4EF0-426B-A363-74EC9466E15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80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E77C-A921-420E-BFF9-9BF43663B688}" type="datetimeFigureOut">
              <a:rPr lang="fr-FR" smtClean="0"/>
              <a:t>07/08/2019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F857-4EF0-426B-A363-74EC9466E15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609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E77C-A921-420E-BFF9-9BF43663B688}" type="datetimeFigureOut">
              <a:rPr lang="fr-FR" smtClean="0"/>
              <a:t>07/08/2019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F857-4EF0-426B-A363-74EC9466E15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278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E77C-A921-420E-BFF9-9BF43663B688}" type="datetimeFigureOut">
              <a:rPr lang="fr-FR" smtClean="0"/>
              <a:t>07/08/2019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F857-4EF0-426B-A363-74EC9466E15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53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E77C-A921-420E-BFF9-9BF43663B688}" type="datetimeFigureOut">
              <a:rPr lang="fr-FR" smtClean="0"/>
              <a:t>07/08/2019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F857-4EF0-426B-A363-74EC9466E15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928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E77C-A921-420E-BFF9-9BF43663B688}" type="datetimeFigureOut">
              <a:rPr lang="fr-FR" smtClean="0"/>
              <a:t>07/08/2019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F857-4EF0-426B-A363-74EC9466E15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605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E77C-A921-420E-BFF9-9BF43663B688}" type="datetimeFigureOut">
              <a:rPr lang="fr-FR" smtClean="0"/>
              <a:t>07/08/2019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F857-4EF0-426B-A363-74EC9466E15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98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E77C-A921-420E-BFF9-9BF43663B688}" type="datetimeFigureOut">
              <a:rPr lang="fr-FR" smtClean="0"/>
              <a:t>07/08/2019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F857-4EF0-426B-A363-74EC9466E15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25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E77C-A921-420E-BFF9-9BF43663B688}" type="datetimeFigureOut">
              <a:rPr lang="fr-FR" smtClean="0"/>
              <a:t>07/08/2019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F857-4EF0-426B-A363-74EC9466E15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994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6E77C-A921-420E-BFF9-9BF43663B688}" type="datetimeFigureOut">
              <a:rPr lang="fr-FR" smtClean="0"/>
              <a:t>07/08/2019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F857-4EF0-426B-A363-74EC9466E15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229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424936" cy="1470025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002060"/>
                </a:solidFill>
              </a:rPr>
              <a:t>Retour dans les Cahos</a:t>
            </a:r>
            <a:endParaRPr lang="fr-FR" sz="4800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3284984"/>
            <a:ext cx="7200800" cy="1224136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Quelle appropriation des latrines </a:t>
            </a:r>
          </a:p>
          <a:p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 ans après leur construction ?</a:t>
            </a:r>
            <a:endParaRPr lang="fr-F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Image 312" descr="Description : D:\Pictures\logo IA cou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213" y="220663"/>
            <a:ext cx="2648651" cy="6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9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8614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</a:rPr>
              <a:t>Intérêts d’une dalle bombée</a:t>
            </a:r>
            <a:endParaRPr lang="fr-F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0832" y="803845"/>
            <a:ext cx="8229600" cy="5289451"/>
          </a:xfrm>
        </p:spPr>
        <p:txBody>
          <a:bodyPr>
            <a:normAutofit/>
          </a:bodyPr>
          <a:lstStyle/>
          <a:p>
            <a:pPr lvl="0"/>
            <a:r>
              <a:rPr lang="fr-FR" sz="2400" dirty="0" smtClean="0"/>
              <a:t>Plus </a:t>
            </a:r>
            <a:r>
              <a:rPr lang="fr-FR" sz="2400" dirty="0"/>
              <a:t>durable qu’un plancher </a:t>
            </a:r>
            <a:r>
              <a:rPr lang="fr-FR" sz="2400" dirty="0" smtClean="0"/>
              <a:t>local en bois</a:t>
            </a:r>
          </a:p>
          <a:p>
            <a:pPr lvl="0"/>
            <a:endParaRPr lang="fr-FR" sz="2400" dirty="0"/>
          </a:p>
          <a:p>
            <a:pPr marL="0" lvl="0" indent="0">
              <a:buNone/>
            </a:pPr>
            <a:endParaRPr lang="fr-FR" sz="1100" dirty="0" smtClean="0"/>
          </a:p>
        </p:txBody>
      </p:sp>
      <p:pic>
        <p:nvPicPr>
          <p:cNvPr id="4" name="Image 3" descr="C:\Documents and Settings\ACTIF\Local Settings\Temporary Internet Files\Content.Word\Photo Haïti Malawi Mars 2014 068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366797"/>
            <a:ext cx="2481317" cy="1838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225922" y="1379909"/>
            <a:ext cx="6768752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La forme en dôme permet 1°) de la poser sans fondation</a:t>
            </a:r>
          </a:p>
          <a:p>
            <a:endParaRPr lang="fr-FR" sz="2800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0" y="2492896"/>
            <a:ext cx="6768752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2°) de consommer moins de ciment : coût et logistique réduits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2204864"/>
            <a:ext cx="2667737" cy="203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02840" y="4044205"/>
            <a:ext cx="8229600" cy="89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Nettoyage facilité - meilleure hygiène</a:t>
            </a:r>
            <a:endParaRPr lang="fr-FR" sz="2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1547" y="4366649"/>
            <a:ext cx="2599198" cy="177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352128" y="530120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Déplaçable et réutilisable</a:t>
            </a:r>
            <a:endParaRPr lang="fr-FR" sz="24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5480" y="4725144"/>
            <a:ext cx="2360619" cy="182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44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8614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</a:rPr>
              <a:t>Intérêts d’une dalle bombée</a:t>
            </a:r>
            <a:endParaRPr lang="fr-F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0832" y="803845"/>
            <a:ext cx="8229600" cy="5289451"/>
          </a:xfrm>
        </p:spPr>
        <p:txBody>
          <a:bodyPr>
            <a:normAutofit/>
          </a:bodyPr>
          <a:lstStyle/>
          <a:p>
            <a:pPr lvl="0"/>
            <a:r>
              <a:rPr lang="fr-FR" sz="2400" dirty="0" smtClean="0"/>
              <a:t>Plus </a:t>
            </a:r>
            <a:r>
              <a:rPr lang="fr-FR" sz="2400" dirty="0"/>
              <a:t>durable qu’un plancher </a:t>
            </a:r>
            <a:r>
              <a:rPr lang="fr-FR" sz="2400" dirty="0" smtClean="0"/>
              <a:t>local en bois</a:t>
            </a:r>
          </a:p>
          <a:p>
            <a:pPr lvl="0"/>
            <a:endParaRPr lang="fr-FR" sz="2400" dirty="0"/>
          </a:p>
          <a:p>
            <a:pPr marL="0" lvl="0" indent="0">
              <a:buNone/>
            </a:pPr>
            <a:endParaRPr lang="fr-FR" sz="1100" dirty="0" smtClean="0"/>
          </a:p>
        </p:txBody>
      </p:sp>
      <p:pic>
        <p:nvPicPr>
          <p:cNvPr id="4" name="Image 3" descr="C:\Documents and Settings\ACTIF\Local Settings\Temporary Internet Files\Content.Word\Photo Haïti Malawi Mars 2014 068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366797"/>
            <a:ext cx="2481317" cy="1838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225922" y="1379909"/>
            <a:ext cx="6768752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La forme en dôme permet 1°) de la poser sans fondation</a:t>
            </a:r>
          </a:p>
          <a:p>
            <a:endParaRPr lang="fr-FR" sz="2800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0" y="2492896"/>
            <a:ext cx="6768752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2°) de consommer moins de ciment : coût et logistique réduits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2204864"/>
            <a:ext cx="2667737" cy="203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02840" y="4044205"/>
            <a:ext cx="8229600" cy="89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Nettoyage facilité - meilleure hygiène</a:t>
            </a:r>
            <a:endParaRPr lang="fr-FR" sz="2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1547" y="4366649"/>
            <a:ext cx="2599198" cy="177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352128" y="530120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solidFill>
                  <a:srgbClr val="FF0000"/>
                </a:solidFill>
              </a:rPr>
              <a:t>Déplaçable et réutilisable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5480" y="4725144"/>
            <a:ext cx="2360619" cy="182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9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2060848"/>
            <a:ext cx="8229600" cy="468052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 smtClean="0"/>
              <a:t>Les familles continuent-elles d’utiliser les latrines ?</a:t>
            </a:r>
          </a:p>
          <a:p>
            <a:pPr marL="0" indent="0" algn="just">
              <a:buNone/>
            </a:pPr>
            <a:r>
              <a:rPr lang="fr-FR" dirty="0" smtClean="0"/>
              <a:t>(Observation de l’usage, niveau de remplissage des fosses)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b="1" dirty="0" smtClean="0"/>
              <a:t>Durabilité des dalles ?</a:t>
            </a:r>
          </a:p>
          <a:p>
            <a:pPr marL="0" indent="0" algn="just">
              <a:buNone/>
            </a:pPr>
            <a:r>
              <a:rPr lang="fr-FR" dirty="0" smtClean="0"/>
              <a:t>(Qualité de la prestation des maçons et du suivi technique d’Inter Aide)</a:t>
            </a:r>
            <a:endParaRPr lang="fr-FR" dirty="0"/>
          </a:p>
          <a:p>
            <a:pPr algn="just"/>
            <a:endParaRPr lang="fr-FR" b="1" dirty="0" smtClean="0"/>
          </a:p>
          <a:p>
            <a:pPr algn="just"/>
            <a:r>
              <a:rPr lang="fr-FR" b="1" dirty="0" smtClean="0"/>
              <a:t>Adoption de l’usage des latrines au-delà de la durée de vie de la première latrine = déplacement de la dalle ?</a:t>
            </a:r>
          </a:p>
          <a:p>
            <a:pPr marL="0" indent="0" algn="just">
              <a:buNone/>
            </a:pPr>
            <a:r>
              <a:rPr lang="fr-FR" dirty="0" smtClean="0"/>
              <a:t>(</a:t>
            </a:r>
            <a:r>
              <a:rPr lang="fr-FR" dirty="0"/>
              <a:t>P</a:t>
            </a:r>
            <a:r>
              <a:rPr lang="fr-FR" dirty="0" smtClean="0"/>
              <a:t>roportion de familles ayant creusé une deuxième fosse et déplacé la dalle le moment venu)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b="1" dirty="0" smtClean="0"/>
              <a:t>Evolution des pratiques d’assainissement ?</a:t>
            </a:r>
          </a:p>
          <a:p>
            <a:pPr marL="0" indent="0" algn="just">
              <a:buNone/>
            </a:pPr>
            <a:r>
              <a:rPr lang="fr-FR" dirty="0" smtClean="0"/>
              <a:t>(Ancrage d’une </a:t>
            </a:r>
            <a:r>
              <a:rPr lang="fr-FR" dirty="0"/>
              <a:t>norme, </a:t>
            </a:r>
            <a:r>
              <a:rPr lang="fr-FR" dirty="0" smtClean="0"/>
              <a:t>fin de la </a:t>
            </a:r>
            <a:r>
              <a:rPr lang="fr-FR" dirty="0"/>
              <a:t>défécation à l’air libre </a:t>
            </a:r>
            <a:r>
              <a:rPr lang="fr-FR" dirty="0" smtClean="0"/>
              <a:t>?)</a:t>
            </a:r>
          </a:p>
        </p:txBody>
      </p:sp>
      <p:sp>
        <p:nvSpPr>
          <p:cNvPr id="5" name="Arrondir un rectangle à un seul coin 6"/>
          <p:cNvSpPr/>
          <p:nvPr/>
        </p:nvSpPr>
        <p:spPr>
          <a:xfrm>
            <a:off x="467544" y="1169876"/>
            <a:ext cx="4114800" cy="648072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solidFill>
                  <a:srgbClr val="002060"/>
                </a:solidFill>
              </a:rPr>
              <a:t>Les questions de départ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0070C0"/>
                </a:solidFill>
              </a:rPr>
              <a:t>L’étude</a:t>
            </a:r>
            <a:endParaRPr lang="fr-FR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0070C0"/>
                </a:solidFill>
              </a:rPr>
              <a:t>L’étude</a:t>
            </a:r>
            <a:endParaRPr lang="fr-FR" sz="48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9520" y="1844824"/>
            <a:ext cx="8646976" cy="4680520"/>
          </a:xfrm>
          <a:ln>
            <a:noFill/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rgbClr val="0070C0"/>
                </a:solidFill>
              </a:rPr>
              <a:t>En 2010,</a:t>
            </a:r>
          </a:p>
          <a:p>
            <a:pPr marL="0" indent="0">
              <a:buNone/>
            </a:pPr>
            <a:r>
              <a:rPr lang="fr-FR" sz="2800" dirty="0" smtClean="0"/>
              <a:t>Les </a:t>
            </a:r>
            <a:r>
              <a:rPr lang="fr-FR" sz="2800" dirty="0"/>
              <a:t>foyers de 21 localités avaient été </a:t>
            </a:r>
            <a:r>
              <a:rPr lang="fr-FR" sz="2800" dirty="0" smtClean="0"/>
              <a:t>ciblés</a:t>
            </a:r>
          </a:p>
          <a:p>
            <a:pPr>
              <a:buFont typeface="Symbol"/>
              <a:buChar char="Þ"/>
            </a:pPr>
            <a:r>
              <a:rPr lang="fr-FR" sz="2800" dirty="0" smtClean="0"/>
              <a:t>75% étaient équipés de latrines (</a:t>
            </a:r>
            <a:r>
              <a:rPr lang="fr-FR" sz="2800" b="1" dirty="0" smtClean="0"/>
              <a:t>940 dalles construites</a:t>
            </a:r>
            <a:r>
              <a:rPr lang="fr-FR" sz="2800" dirty="0" smtClean="0"/>
              <a:t>)</a:t>
            </a:r>
          </a:p>
          <a:p>
            <a:pPr>
              <a:buFont typeface="Symbol"/>
              <a:buChar char="Þ"/>
            </a:pPr>
            <a:endParaRPr lang="fr-FR" sz="1800" dirty="0" smtClean="0"/>
          </a:p>
          <a:p>
            <a:pPr marL="0" indent="0">
              <a:buNone/>
            </a:pPr>
            <a:r>
              <a:rPr lang="fr-FR" sz="2800" dirty="0" smtClean="0">
                <a:solidFill>
                  <a:srgbClr val="C00000"/>
                </a:solidFill>
              </a:rPr>
              <a:t>En 2017, </a:t>
            </a:r>
          </a:p>
          <a:p>
            <a:pPr marL="0" indent="0">
              <a:buNone/>
            </a:pPr>
            <a:r>
              <a:rPr lang="fr-FR" sz="2800" dirty="0" smtClean="0"/>
              <a:t>11 anciens animateurs, recrutés pour l’occasion, ont visité une quinzaine de foyers par localité</a:t>
            </a:r>
          </a:p>
          <a:p>
            <a:pPr>
              <a:buFont typeface="Symbol"/>
              <a:buChar char="Þ"/>
            </a:pPr>
            <a:r>
              <a:rPr lang="fr-FR" sz="2800" b="1" dirty="0" smtClean="0"/>
              <a:t>369 </a:t>
            </a:r>
            <a:r>
              <a:rPr lang="fr-FR" sz="2800" b="1" dirty="0" err="1" smtClean="0"/>
              <a:t>lakous</a:t>
            </a:r>
            <a:r>
              <a:rPr lang="fr-FR" sz="2800" b="1" dirty="0"/>
              <a:t> </a:t>
            </a:r>
            <a:r>
              <a:rPr lang="fr-FR" sz="2800" i="1" dirty="0" smtClean="0"/>
              <a:t>(du 8 au 14 mai 2017)</a:t>
            </a:r>
          </a:p>
        </p:txBody>
      </p:sp>
      <p:sp>
        <p:nvSpPr>
          <p:cNvPr id="6" name="Arrondir un rectangle à un seul coin 5"/>
          <p:cNvSpPr/>
          <p:nvPr/>
        </p:nvSpPr>
        <p:spPr>
          <a:xfrm>
            <a:off x="395536" y="1124744"/>
            <a:ext cx="4752528" cy="504056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solidFill>
                  <a:srgbClr val="002060"/>
                </a:solidFill>
              </a:rPr>
              <a:t>Détails de la mise en œuvre</a:t>
            </a: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èche vers le bas 11"/>
          <p:cNvSpPr/>
          <p:nvPr/>
        </p:nvSpPr>
        <p:spPr>
          <a:xfrm>
            <a:off x="2090737" y="2229644"/>
            <a:ext cx="321023" cy="28803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Niveau</a:t>
            </a:r>
            <a:r>
              <a:rPr lang="fr-FR" sz="3200" b="1" dirty="0" smtClean="0"/>
              <a:t> </a:t>
            </a:r>
            <a:r>
              <a:rPr lang="fr-FR" sz="2800" b="1" dirty="0">
                <a:solidFill>
                  <a:srgbClr val="0070C0"/>
                </a:solidFill>
              </a:rPr>
              <a:t>de remplissage des fosses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885779"/>
              </p:ext>
            </p:extLst>
          </p:nvPr>
        </p:nvGraphicFramePr>
        <p:xfrm>
          <a:off x="32887" y="2487955"/>
          <a:ext cx="7332947" cy="418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6658473" y="6546830"/>
            <a:ext cx="23780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/>
              <a:t>1 pied = 30,48 centimètres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620688"/>
            <a:ext cx="6347120" cy="156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940152" y="256490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En théorie, une </a:t>
            </a:r>
            <a:r>
              <a:rPr lang="fr-FR" dirty="0"/>
              <a:t>famille de 6 personnes remplira </a:t>
            </a:r>
            <a:r>
              <a:rPr lang="fr-FR" dirty="0" smtClean="0"/>
              <a:t>une fosse (12 pieds ou 4m) </a:t>
            </a:r>
            <a:r>
              <a:rPr lang="fr-FR" dirty="0"/>
              <a:t>au bout de 7 </a:t>
            </a:r>
            <a:r>
              <a:rPr lang="fr-FR" dirty="0" smtClean="0"/>
              <a:t>voire </a:t>
            </a:r>
            <a:r>
              <a:rPr lang="fr-FR" dirty="0"/>
              <a:t>11 </a:t>
            </a:r>
            <a:r>
              <a:rPr lang="fr-FR" dirty="0" smtClean="0"/>
              <a:t>ans.</a:t>
            </a:r>
            <a:endParaRPr lang="fr-FR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090737" y="3212976"/>
            <a:ext cx="1545159" cy="3168352"/>
          </a:xfrm>
          <a:prstGeom prst="rect">
            <a:avLst/>
          </a:prstGeom>
          <a:noFill/>
          <a:ln w="6350">
            <a:solidFill>
              <a:srgbClr val="00B05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940152" y="3917955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/>
              <a:t>proportion de latrines pleines au bout de 7 ans </a:t>
            </a:r>
            <a:r>
              <a:rPr lang="fr-FR" dirty="0" smtClean="0"/>
              <a:t>+</a:t>
            </a:r>
          </a:p>
          <a:p>
            <a:pPr algn="just"/>
            <a:r>
              <a:rPr lang="fr-FR" dirty="0" smtClean="0"/>
              <a:t>le </a:t>
            </a:r>
            <a:r>
              <a:rPr lang="fr-FR" dirty="0"/>
              <a:t>fait que pour 68% des fosses </a:t>
            </a:r>
            <a:r>
              <a:rPr lang="fr-FR" dirty="0" smtClean="0"/>
              <a:t>en </a:t>
            </a:r>
            <a:r>
              <a:rPr lang="fr-FR" dirty="0"/>
              <a:t>service il reste entre 3 et 6 </a:t>
            </a:r>
            <a:r>
              <a:rPr lang="fr-FR" dirty="0" smtClean="0"/>
              <a:t>pieds,</a:t>
            </a:r>
          </a:p>
          <a:p>
            <a:pPr algn="just"/>
            <a:r>
              <a:rPr lang="fr-FR" dirty="0" smtClean="0"/>
              <a:t>confirment </a:t>
            </a:r>
            <a:r>
              <a:rPr lang="fr-FR" dirty="0"/>
              <a:t>une </a:t>
            </a:r>
            <a:r>
              <a:rPr lang="fr-FR" b="1" u="sng" dirty="0"/>
              <a:t>utilisation régulière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92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4" grpId="0">
        <p:bldAsOne/>
      </p:bldGraphic>
      <p:bldP spid="5" grpId="0"/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457200" y="13062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70C0"/>
                </a:solidFill>
              </a:rPr>
              <a:t>Durabilité</a:t>
            </a:r>
            <a:r>
              <a:rPr lang="fr-FR" sz="3600" b="1" dirty="0" smtClean="0"/>
              <a:t> </a:t>
            </a:r>
            <a:r>
              <a:rPr lang="fr-FR" sz="3200" b="1" dirty="0">
                <a:solidFill>
                  <a:srgbClr val="0070C0"/>
                </a:solidFill>
              </a:rPr>
              <a:t>des </a:t>
            </a:r>
            <a:r>
              <a:rPr lang="fr-FR" sz="3200" b="1" dirty="0" smtClean="0">
                <a:solidFill>
                  <a:srgbClr val="0070C0"/>
                </a:solidFill>
              </a:rPr>
              <a:t>dalles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7003" y="1268760"/>
            <a:ext cx="8064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/>
              <a:t>La </a:t>
            </a:r>
            <a:r>
              <a:rPr lang="fr-FR" sz="2400" b="1" dirty="0"/>
              <a:t>qualité de réalisation des dalles est très </a:t>
            </a:r>
            <a:r>
              <a:rPr lang="fr-FR" sz="2400" b="1" dirty="0" smtClean="0"/>
              <a:t>satisfaisante</a:t>
            </a:r>
          </a:p>
          <a:p>
            <a:pPr algn="just"/>
            <a:r>
              <a:rPr lang="fr-FR" sz="2400" b="1" dirty="0" smtClean="0"/>
              <a:t>96% sont toujours en bon état </a:t>
            </a:r>
            <a:r>
              <a:rPr lang="fr-FR" sz="2400" dirty="0"/>
              <a:t>(354 </a:t>
            </a:r>
            <a:r>
              <a:rPr lang="fr-FR" sz="2400" dirty="0" smtClean="0"/>
              <a:t>dalles sur 369)</a:t>
            </a:r>
          </a:p>
          <a:p>
            <a:pPr algn="just"/>
            <a:endParaRPr lang="fr-FR" sz="2400" b="1" dirty="0" smtClean="0"/>
          </a:p>
          <a:p>
            <a:pPr algn="ctr"/>
            <a:r>
              <a:rPr lang="fr-FR" sz="2400" b="1" u="sng" dirty="0" smtClean="0"/>
              <a:t>Elles </a:t>
            </a:r>
            <a:r>
              <a:rPr lang="fr-FR" sz="2400" b="1" u="sng" dirty="0"/>
              <a:t>font preuve de leur durabilité.</a:t>
            </a:r>
            <a:r>
              <a:rPr lang="fr-FR" sz="2400" i="1" u="sng" dirty="0"/>
              <a:t> </a:t>
            </a:r>
            <a:endParaRPr lang="fr-FR" sz="2400" i="1" u="sng" dirty="0" smtClean="0"/>
          </a:p>
        </p:txBody>
      </p:sp>
      <p:sp>
        <p:nvSpPr>
          <p:cNvPr id="2" name="Rectangle 1"/>
          <p:cNvSpPr/>
          <p:nvPr/>
        </p:nvSpPr>
        <p:spPr>
          <a:xfrm>
            <a:off x="683568" y="3717032"/>
            <a:ext cx="8003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i="1" dirty="0"/>
              <a:t>1% n’ont pas été retrouvées car tombées dans la fosse : mauvaise conception de la latrine et éboulement après de fortes pluies (5 dalles).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i="1" dirty="0"/>
              <a:t>Seulement 3% ont été cassées (10 dalles) :</a:t>
            </a:r>
          </a:p>
          <a:p>
            <a:pPr algn="just"/>
            <a:r>
              <a:rPr lang="fr-FR" sz="2400" i="1" dirty="0"/>
              <a:t>            dont 5 dalles lors du déplacement</a:t>
            </a:r>
          </a:p>
        </p:txBody>
      </p:sp>
    </p:spTree>
    <p:extLst>
      <p:ext uri="{BB962C8B-B14F-4D97-AF65-F5344CB8AC3E}">
        <p14:creationId xmlns:p14="http://schemas.microsoft.com/office/powerpoint/2010/main" val="93471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70C0"/>
                </a:solidFill>
              </a:rPr>
              <a:t>Déplacement</a:t>
            </a:r>
            <a:r>
              <a:rPr lang="fr-FR" sz="3600" b="1" dirty="0" smtClean="0"/>
              <a:t> </a:t>
            </a:r>
            <a:r>
              <a:rPr lang="fr-FR" sz="3200" b="1" dirty="0">
                <a:solidFill>
                  <a:srgbClr val="0070C0"/>
                </a:solidFill>
              </a:rPr>
              <a:t>des </a:t>
            </a:r>
            <a:r>
              <a:rPr lang="fr-FR" sz="3200" b="1" dirty="0" smtClean="0">
                <a:solidFill>
                  <a:srgbClr val="0070C0"/>
                </a:solidFill>
              </a:rPr>
              <a:t>dalles – </a:t>
            </a:r>
            <a:r>
              <a:rPr lang="fr-FR" sz="3200" dirty="0" smtClean="0">
                <a:solidFill>
                  <a:srgbClr val="0070C0"/>
                </a:solidFill>
              </a:rPr>
              <a:t>Adoption de l’usage</a:t>
            </a:r>
            <a:endParaRPr lang="fr-FR" sz="3200" dirty="0">
              <a:solidFill>
                <a:srgbClr val="0070C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052736"/>
            <a:ext cx="6347120" cy="156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4355976" y="2420889"/>
            <a:ext cx="0" cy="360039"/>
          </a:xfrm>
          <a:prstGeom prst="line">
            <a:avLst/>
          </a:prstGeom>
          <a:ln w="476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9772" y="2780928"/>
            <a:ext cx="3672408" cy="12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 de texte 22"/>
          <p:cNvSpPr txBox="1">
            <a:spLocks noChangeArrowheads="1"/>
          </p:cNvSpPr>
          <p:nvPr/>
        </p:nvSpPr>
        <p:spPr bwMode="auto">
          <a:xfrm>
            <a:off x="1835696" y="4196855"/>
            <a:ext cx="6264696" cy="1464393"/>
          </a:xfrm>
          <a:prstGeom prst="rect">
            <a:avLst/>
          </a:prstGeom>
          <a:solidFill>
            <a:schemeClr val="accent2">
              <a:lumMod val="20000"/>
              <a:lumOff val="80000"/>
              <a:alpha val="39000"/>
            </a:schemeClr>
          </a:solidFill>
          <a:ln w="952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2400" dirty="0" smtClean="0">
                <a:solidFill>
                  <a:srgbClr val="C0504D"/>
                </a:solidFill>
                <a:effectLst/>
                <a:latin typeface="Calibri"/>
                <a:ea typeface="Calibri"/>
                <a:cs typeface="Times New Roman"/>
              </a:rPr>
              <a:t>Au final, </a:t>
            </a:r>
            <a:r>
              <a:rPr lang="fr-FR" sz="3600" b="1" dirty="0" smtClean="0">
                <a:solidFill>
                  <a:srgbClr val="C0504D"/>
                </a:solidFill>
                <a:effectLst/>
                <a:latin typeface="Calibri"/>
                <a:ea typeface="Calibri"/>
                <a:cs typeface="Times New Roman"/>
              </a:rPr>
              <a:t>64</a:t>
            </a:r>
            <a:r>
              <a:rPr lang="fr-FR" sz="3600" b="1" dirty="0">
                <a:solidFill>
                  <a:srgbClr val="C0504D"/>
                </a:solidFill>
                <a:effectLst/>
                <a:latin typeface="Calibri"/>
                <a:ea typeface="Calibri"/>
                <a:cs typeface="Times New Roman"/>
              </a:rPr>
              <a:t>%</a:t>
            </a:r>
            <a:r>
              <a:rPr lang="fr-FR" sz="2800" dirty="0">
                <a:solidFill>
                  <a:srgbClr val="C0504D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fr-FR" sz="2400" dirty="0">
                <a:solidFill>
                  <a:srgbClr val="C0504D"/>
                </a:solidFill>
                <a:effectLst/>
                <a:latin typeface="Calibri"/>
                <a:ea typeface="Calibri"/>
                <a:cs typeface="Times New Roman"/>
              </a:rPr>
              <a:t>des </a:t>
            </a:r>
            <a:r>
              <a:rPr lang="fr-FR" sz="2400" dirty="0" smtClean="0">
                <a:solidFill>
                  <a:srgbClr val="C0504D"/>
                </a:solidFill>
                <a:effectLst/>
                <a:latin typeface="Calibri"/>
                <a:ea typeface="Calibri"/>
                <a:cs typeface="Times New Roman"/>
              </a:rPr>
              <a:t>foyers dont la latrine était pleine ont déplacé leur dalle et reconstruit une latrine, signe d’une réelle appropriation.</a:t>
            </a:r>
            <a:endParaRPr lang="fr-FR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Flèche gauche 18"/>
          <p:cNvSpPr/>
          <p:nvPr/>
        </p:nvSpPr>
        <p:spPr>
          <a:xfrm rot="16200000">
            <a:off x="3036364" y="3955028"/>
            <a:ext cx="361950" cy="17399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13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0070C0"/>
                </a:solidFill>
              </a:rPr>
              <a:t>Déplacement</a:t>
            </a:r>
            <a:r>
              <a:rPr lang="fr-FR" sz="3600" dirty="0" smtClean="0"/>
              <a:t> </a:t>
            </a:r>
            <a:r>
              <a:rPr lang="fr-FR" sz="3200" dirty="0">
                <a:solidFill>
                  <a:srgbClr val="0070C0"/>
                </a:solidFill>
              </a:rPr>
              <a:t>des </a:t>
            </a:r>
            <a:r>
              <a:rPr lang="fr-FR" sz="3200" dirty="0" smtClean="0">
                <a:solidFill>
                  <a:srgbClr val="0070C0"/>
                </a:solidFill>
              </a:rPr>
              <a:t>dalles </a:t>
            </a:r>
            <a:r>
              <a:rPr lang="fr-FR" sz="3200" b="1" dirty="0" smtClean="0">
                <a:solidFill>
                  <a:srgbClr val="0070C0"/>
                </a:solidFill>
              </a:rPr>
              <a:t>– Adoption de l’usage</a:t>
            </a:r>
            <a:endParaRPr lang="fr-FR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052736"/>
            <a:ext cx="6347120" cy="156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4355976" y="2420889"/>
            <a:ext cx="0" cy="360039"/>
          </a:xfrm>
          <a:prstGeom prst="line">
            <a:avLst/>
          </a:prstGeom>
          <a:ln w="476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9772" y="2780928"/>
            <a:ext cx="3672408" cy="12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lèche gauche 18"/>
          <p:cNvSpPr/>
          <p:nvPr/>
        </p:nvSpPr>
        <p:spPr>
          <a:xfrm rot="16200000">
            <a:off x="4516353" y="3991451"/>
            <a:ext cx="1005363" cy="17399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10" name="Flèche gauche 9"/>
          <p:cNvSpPr/>
          <p:nvPr/>
        </p:nvSpPr>
        <p:spPr>
          <a:xfrm rot="16200000">
            <a:off x="5574954" y="3465872"/>
            <a:ext cx="2056518" cy="173992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478974" y="4725144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rgbClr val="FF0000"/>
                </a:solidFill>
              </a:rPr>
              <a:t>?</a:t>
            </a:r>
            <a:endParaRPr lang="fr-FR" sz="66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12160" y="4731143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rgbClr val="FF0000"/>
                </a:solidFill>
              </a:rPr>
              <a:t>?</a:t>
            </a:r>
            <a:endParaRPr lang="fr-FR" sz="66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8974" y="5724674"/>
            <a:ext cx="2646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Pour les </a:t>
            </a:r>
            <a:r>
              <a:rPr lang="fr-FR" b="1" dirty="0">
                <a:solidFill>
                  <a:srgbClr val="FF0000"/>
                </a:solidFill>
              </a:rPr>
              <a:t>43 autres foyers  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9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2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590872" y="294919"/>
            <a:ext cx="54212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État des lieux des </a:t>
            </a:r>
            <a:r>
              <a:rPr lang="fr-FR" dirty="0" smtClean="0"/>
              <a:t>comportements :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utilisation d’une latrine?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052736"/>
            <a:ext cx="6264696" cy="37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644008" y="3212976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Sur ces 35 foyers, seuls 3 n’ont pas adhéré à l’utilisation de la latrine durant l’intervention.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Pour le 32 autres, soit leur latrine s’est effondrée, soit ils ont abandonné la latrine quand la fosse était pleine, soit ils ont cassé la dalle en voulant la déplacer.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174042" y="905388"/>
            <a:ext cx="2646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Pour les </a:t>
            </a:r>
            <a:r>
              <a:rPr lang="fr-FR" b="1" dirty="0">
                <a:solidFill>
                  <a:srgbClr val="FF0000"/>
                </a:solidFill>
              </a:rPr>
              <a:t>43 autres foyers </a:t>
            </a:r>
            <a:r>
              <a:rPr lang="fr-FR" b="1" dirty="0" smtClean="0">
                <a:solidFill>
                  <a:srgbClr val="FF0000"/>
                </a:solidFill>
              </a:rPr>
              <a:t>: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123728" y="3501008"/>
            <a:ext cx="2160240" cy="17688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211960" y="1628800"/>
            <a:ext cx="2376264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804248" y="5684475"/>
            <a:ext cx="2502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Donc entre 3% et 9%</a:t>
            </a:r>
            <a:endParaRPr lang="fr-FR" sz="2000" i="1" dirty="0"/>
          </a:p>
        </p:txBody>
      </p:sp>
      <p:sp>
        <p:nvSpPr>
          <p:cNvPr id="9" name="Rectangle 8"/>
          <p:cNvSpPr/>
          <p:nvPr/>
        </p:nvSpPr>
        <p:spPr>
          <a:xfrm>
            <a:off x="2555776" y="5684475"/>
            <a:ext cx="524656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Retour </a:t>
            </a:r>
            <a:r>
              <a:rPr lang="fr-FR" sz="2000" b="1" dirty="0"/>
              <a:t>à la </a:t>
            </a:r>
            <a:r>
              <a:rPr lang="fr-FR" sz="2000" b="1" dirty="0" smtClean="0"/>
              <a:t>défécation à l’air libre rare</a:t>
            </a:r>
          </a:p>
          <a:p>
            <a:r>
              <a:rPr lang="fr-FR" dirty="0" smtClean="0"/>
              <a:t>10 foyers l’ont reconnu - soit 3%</a:t>
            </a:r>
          </a:p>
          <a:p>
            <a:r>
              <a:rPr lang="fr-FR" sz="2000" i="1" dirty="0" smtClean="0"/>
              <a:t>Le reste déclarent utiliser la latrine du voisin - ?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313695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 animBg="1"/>
      <p:bldP spid="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1008112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Quelques témoignages…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534075"/>
          </a:xfrm>
        </p:spPr>
        <p:txBody>
          <a:bodyPr>
            <a:noAutofit/>
          </a:bodyPr>
          <a:lstStyle/>
          <a:p>
            <a:pPr algn="just"/>
            <a:r>
              <a:rPr lang="fr-FR" sz="2400" dirty="0" smtClean="0"/>
              <a:t>Mme Eliane Noeliste, nouvellement </a:t>
            </a:r>
            <a:r>
              <a:rPr lang="fr-FR" sz="2400" dirty="0"/>
              <a:t>arrivée </a:t>
            </a:r>
            <a:r>
              <a:rPr lang="fr-FR" sz="2400" dirty="0" smtClean="0"/>
              <a:t>avec sa </a:t>
            </a:r>
            <a:r>
              <a:rPr lang="fr-FR" sz="2400" dirty="0"/>
              <a:t>famille </a:t>
            </a:r>
            <a:r>
              <a:rPr lang="fr-FR" sz="2400" dirty="0" smtClean="0"/>
              <a:t>dans la localité de Médor,</a:t>
            </a:r>
            <a:r>
              <a:rPr lang="fr-FR" sz="2400" b="1" dirty="0" smtClean="0"/>
              <a:t> a construit une latrine de sa propre initiative et en a payé la totalité </a:t>
            </a:r>
            <a:r>
              <a:rPr lang="fr-FR" sz="2400" dirty="0" smtClean="0"/>
              <a:t>(750 HTG + 1 000 HTG de travail familial, soit environ 25 €).</a:t>
            </a:r>
          </a:p>
          <a:p>
            <a:pPr algn="just"/>
            <a:endParaRPr lang="fr-FR" sz="1400" dirty="0" smtClean="0"/>
          </a:p>
          <a:p>
            <a:pPr algn="just"/>
            <a:r>
              <a:rPr lang="fr-FR" sz="2400" dirty="0" smtClean="0"/>
              <a:t>On nous a </a:t>
            </a:r>
            <a:r>
              <a:rPr lang="fr-FR" sz="2400" dirty="0"/>
              <a:t>également </a:t>
            </a:r>
            <a:r>
              <a:rPr lang="fr-FR" sz="2400" dirty="0" smtClean="0"/>
              <a:t>rapporté </a:t>
            </a:r>
            <a:r>
              <a:rPr lang="fr-FR" sz="2400" dirty="0"/>
              <a:t>des </a:t>
            </a:r>
            <a:r>
              <a:rPr lang="fr-FR" sz="2400" b="1" dirty="0"/>
              <a:t>cas de </a:t>
            </a:r>
            <a:r>
              <a:rPr lang="fr-FR" sz="2400" b="1" dirty="0" smtClean="0"/>
              <a:t>vols </a:t>
            </a:r>
            <a:r>
              <a:rPr lang="fr-FR" sz="2400" b="1" dirty="0"/>
              <a:t>de </a:t>
            </a:r>
            <a:r>
              <a:rPr lang="fr-FR" sz="2400" b="1" dirty="0" smtClean="0"/>
              <a:t>dalles </a:t>
            </a:r>
            <a:r>
              <a:rPr lang="fr-FR" sz="2400" dirty="0" smtClean="0"/>
              <a:t>(abandonnées par des familles ayant déménagé).</a:t>
            </a:r>
          </a:p>
          <a:p>
            <a:pPr marL="0" indent="0" algn="just">
              <a:buNone/>
            </a:pPr>
            <a:endParaRPr lang="fr-FR" sz="1600" dirty="0" smtClean="0"/>
          </a:p>
          <a:p>
            <a:pPr algn="just"/>
            <a:r>
              <a:rPr lang="fr-FR" sz="2400" b="1" u="sng" dirty="0" err="1" smtClean="0"/>
              <a:t>Juanaria</a:t>
            </a:r>
            <a:r>
              <a:rPr lang="fr-FR" sz="2400" dirty="0" smtClean="0"/>
              <a:t> : M. Evariste avait rajouté un cadenas à sa latrine car las de voir son voisin l’utiliser</a:t>
            </a:r>
          </a:p>
          <a:p>
            <a:pPr lvl="1" algn="just">
              <a:buFont typeface="Symbol"/>
              <a:buChar char="Þ"/>
            </a:pPr>
            <a:r>
              <a:rPr lang="fr-FR" sz="2400" dirty="0">
                <a:sym typeface="Wingdings"/>
              </a:rPr>
              <a:t>Se sont regroupés pour </a:t>
            </a:r>
            <a:r>
              <a:rPr lang="fr-FR" sz="2400" dirty="0" smtClean="0">
                <a:sym typeface="Wingdings"/>
              </a:rPr>
              <a:t>o</a:t>
            </a:r>
            <a:r>
              <a:rPr lang="fr-FR" sz="2400" dirty="0" smtClean="0"/>
              <a:t>bliger le voisin à </a:t>
            </a:r>
            <a:r>
              <a:rPr lang="fr-FR" sz="2400" dirty="0"/>
              <a:t>creuser sa fosse car il était le seul sans latrine </a:t>
            </a:r>
          </a:p>
          <a:p>
            <a:pPr lvl="1" algn="just">
              <a:buFont typeface="Symbol"/>
              <a:buChar char="Þ"/>
            </a:pPr>
            <a:r>
              <a:rPr lang="fr-FR" sz="2400" dirty="0" smtClean="0"/>
              <a:t>Le voisin </a:t>
            </a:r>
            <a:r>
              <a:rPr lang="fr-FR" sz="2400" dirty="0"/>
              <a:t>a racheté une dalle </a:t>
            </a:r>
            <a:r>
              <a:rPr lang="fr-FR" sz="2400" dirty="0" smtClean="0"/>
              <a:t>à prix d’ami, </a:t>
            </a:r>
            <a:r>
              <a:rPr lang="fr-FR" sz="2400" dirty="0"/>
              <a:t>d’un proche ayant déménagé </a:t>
            </a:r>
            <a:r>
              <a:rPr lang="fr-FR" sz="2400" dirty="0" smtClean="0"/>
              <a:t>(a payé en complément </a:t>
            </a:r>
            <a:r>
              <a:rPr lang="fr-FR" sz="2400" dirty="0"/>
              <a:t>le prix du repas des voisins qui ont </a:t>
            </a:r>
            <a:r>
              <a:rPr lang="fr-FR" sz="2400" dirty="0" smtClean="0"/>
              <a:t>déplacé la dalle).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777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Pourquoi ?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23528" y="1772816"/>
            <a:ext cx="850999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/>
              <a:t>Avec la mission de capitalisation en Eau, Hygiène et Assainissement, Inter Aide s’est donné les moyens d’évaluer ses actions et de constituer une expertise.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dirty="0"/>
              <a:t>Plus particulièrement, dans cette enquête, il s’agissait de :</a:t>
            </a:r>
          </a:p>
          <a:p>
            <a:pPr marL="0" indent="0" algn="just">
              <a:buNone/>
            </a:pPr>
            <a:endParaRPr lang="fr-FR" sz="1200" dirty="0"/>
          </a:p>
          <a:p>
            <a:pPr algn="just"/>
            <a:r>
              <a:rPr lang="fr-FR" sz="2400" dirty="0"/>
              <a:t>Mesurer objectivement la pérennité des actions</a:t>
            </a:r>
          </a:p>
          <a:p>
            <a:pPr algn="just"/>
            <a:r>
              <a:rPr lang="fr-FR" sz="2400" dirty="0"/>
              <a:t>Confirmer leur adaptation aux besoins des familles et au contexte, et éventuellement, apporter des corrections dans les programmes actuels selon les enseignements retirés,</a:t>
            </a:r>
          </a:p>
          <a:p>
            <a:pPr marL="0" indent="0" algn="just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028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Leçons </a:t>
            </a:r>
            <a:r>
              <a:rPr lang="fr-FR" sz="3200" b="1" dirty="0">
                <a:solidFill>
                  <a:srgbClr val="0070C0"/>
                </a:solidFill>
              </a:rPr>
              <a:t>apprises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Importance de suivre la qualité de réalisation </a:t>
            </a:r>
            <a:r>
              <a:rPr lang="fr-FR" sz="2800" dirty="0" smtClean="0"/>
              <a:t>(dalles, profondeur des fosses, étanchéité des toits,  rigoles de drainage…),</a:t>
            </a:r>
          </a:p>
          <a:p>
            <a:pPr marL="0" indent="0" algn="just">
              <a:buNone/>
            </a:pPr>
            <a:endParaRPr lang="fr-FR" sz="2800" dirty="0" smtClean="0"/>
          </a:p>
          <a:p>
            <a:pPr algn="just"/>
            <a:r>
              <a:rPr lang="fr-FR" dirty="0" smtClean="0"/>
              <a:t>Mieux expliquer les précautions à prendre pour déplacer les dalles ,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Validation des hypothèses de départ sur les facteurs d’appropriation :</a:t>
            </a:r>
          </a:p>
          <a:p>
            <a:pPr algn="just"/>
            <a:endParaRPr lang="fr-FR" sz="500" b="1" dirty="0" smtClean="0"/>
          </a:p>
          <a:p>
            <a:pPr marL="0" indent="0" algn="just">
              <a:buNone/>
            </a:pPr>
            <a:r>
              <a:rPr lang="fr-FR" b="1" dirty="0" smtClean="0"/>
              <a:t>les animations + la solution technique simple et durable + une approche </a:t>
            </a:r>
            <a:r>
              <a:rPr lang="fr-FR" b="1" dirty="0"/>
              <a:t>combinant individuel et </a:t>
            </a:r>
            <a:r>
              <a:rPr lang="fr-FR" b="1" dirty="0" smtClean="0"/>
              <a:t>collectif (pression) =</a:t>
            </a:r>
            <a:endParaRPr lang="fr-FR" b="1" dirty="0"/>
          </a:p>
          <a:p>
            <a:pPr marL="0" indent="0" algn="just">
              <a:buNone/>
            </a:pPr>
            <a:r>
              <a:rPr lang="fr-FR" b="1" dirty="0" smtClean="0"/>
              <a:t>changement inscrit dans la durée.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189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Perspectives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Démarrage d’une enquête similaire à Juanaria avec des résultats comparables.</a:t>
            </a:r>
          </a:p>
          <a:p>
            <a:endParaRPr lang="fr-FR" dirty="0" smtClean="0"/>
          </a:p>
          <a:p>
            <a:r>
              <a:rPr lang="fr-FR" dirty="0" smtClean="0"/>
              <a:t>Projet de formation de maçons avec diffusion plus large de la technique de la dalle bombée (projet ASPAR).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73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Conseil de surveillance du 14/04/18 HAÏTI</a:t>
            </a:r>
            <a:endParaRPr lang="fr-FR" altLang="fr-F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70181" y="260648"/>
            <a:ext cx="8784590" cy="6246495"/>
            <a:chOff x="170181" y="260648"/>
            <a:chExt cx="8784590" cy="6246495"/>
          </a:xfrm>
        </p:grpSpPr>
        <p:pic>
          <p:nvPicPr>
            <p:cNvPr id="6" name="Image 5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0181" y="260648"/>
              <a:ext cx="8784590" cy="62464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" name="Groupe 6"/>
            <p:cNvGrpSpPr/>
            <p:nvPr/>
          </p:nvGrpSpPr>
          <p:grpSpPr>
            <a:xfrm>
              <a:off x="7019018" y="3128939"/>
              <a:ext cx="464341" cy="528466"/>
              <a:chOff x="7019018" y="3128939"/>
              <a:chExt cx="464341" cy="528466"/>
            </a:xfrm>
          </p:grpSpPr>
          <p:sp>
            <p:nvSpPr>
              <p:cNvPr id="16" name="Ellipse 15"/>
              <p:cNvSpPr/>
              <p:nvPr/>
            </p:nvSpPr>
            <p:spPr>
              <a:xfrm rot="18679824">
                <a:off x="7165520" y="2982437"/>
                <a:ext cx="171337" cy="46434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" name="Ellipse 16"/>
              <p:cNvSpPr/>
              <p:nvPr/>
            </p:nvSpPr>
            <p:spPr>
              <a:xfrm rot="18679824">
                <a:off x="7172141" y="3427577"/>
                <a:ext cx="302112" cy="157544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288730" y="2132856"/>
              <a:ext cx="648072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300192" y="332656"/>
              <a:ext cx="1950415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70C0"/>
                  </a:solidFill>
                </a:rPr>
                <a:t>JUANARIA –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fr-FR" sz="1600" b="1" i="1" dirty="0" smtClean="0">
                  <a:solidFill>
                    <a:srgbClr val="0070C0"/>
                  </a:solidFill>
                </a:rPr>
                <a:t>HAE depuis 2013</a:t>
              </a:r>
              <a:endParaRPr lang="fr-FR" sz="16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2" name="Connecteur droit avec flèche 11"/>
            <p:cNvCxnSpPr>
              <a:endCxn id="16" idx="7"/>
            </p:cNvCxnSpPr>
            <p:nvPr/>
          </p:nvCxnSpPr>
          <p:spPr>
            <a:xfrm>
              <a:off x="6884949" y="964178"/>
              <a:ext cx="282967" cy="2096524"/>
            </a:xfrm>
            <a:prstGeom prst="straightConnector1">
              <a:avLst/>
            </a:prstGeom>
            <a:ln w="3492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4552725" y="4294222"/>
              <a:ext cx="1622257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70C0"/>
                  </a:solidFill>
                </a:rPr>
                <a:t>THOMONDE</a:t>
              </a:r>
            </a:p>
            <a:p>
              <a:pPr algn="ctr"/>
              <a:r>
                <a:rPr lang="fr-FR" sz="1600" b="1" i="1" dirty="0" smtClean="0">
                  <a:solidFill>
                    <a:srgbClr val="0070C0"/>
                  </a:solidFill>
                </a:rPr>
                <a:t>depuis 2014</a:t>
              </a:r>
              <a:endParaRPr lang="fr-FR" sz="16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4" name="Connecteur droit avec flèche 13"/>
            <p:cNvCxnSpPr>
              <a:stCxn id="13" idx="3"/>
              <a:endCxn id="17" idx="2"/>
            </p:cNvCxnSpPr>
            <p:nvPr/>
          </p:nvCxnSpPr>
          <p:spPr>
            <a:xfrm flipV="1">
              <a:off x="6174982" y="3619779"/>
              <a:ext cx="1048458" cy="966831"/>
            </a:xfrm>
            <a:prstGeom prst="straightConnector1">
              <a:avLst/>
            </a:prstGeom>
            <a:ln w="3492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Ellipse 18"/>
          <p:cNvSpPr/>
          <p:nvPr/>
        </p:nvSpPr>
        <p:spPr>
          <a:xfrm rot="18679824">
            <a:off x="6804859" y="2968627"/>
            <a:ext cx="247290" cy="46189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373679" y="2614422"/>
            <a:ext cx="1944215" cy="338554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CAHOS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i="1" dirty="0" smtClean="0">
                <a:solidFill>
                  <a:schemeClr val="accent1">
                    <a:lumMod val="50000"/>
                  </a:schemeClr>
                </a:solidFill>
              </a:rPr>
              <a:t>(2007-14)</a:t>
            </a:r>
          </a:p>
        </p:txBody>
      </p:sp>
      <p:cxnSp>
        <p:nvCxnSpPr>
          <p:cNvPr id="21" name="Connecteur droit avec flèche 20"/>
          <p:cNvCxnSpPr>
            <a:stCxn id="20" idx="3"/>
            <a:endCxn id="19" idx="0"/>
          </p:cNvCxnSpPr>
          <p:nvPr/>
        </p:nvCxnSpPr>
        <p:spPr>
          <a:xfrm>
            <a:off x="4317894" y="2783699"/>
            <a:ext cx="2437188" cy="263358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re 1"/>
          <p:cNvSpPr txBox="1">
            <a:spLocks/>
          </p:cNvSpPr>
          <p:nvPr/>
        </p:nvSpPr>
        <p:spPr>
          <a:xfrm>
            <a:off x="107504" y="764704"/>
            <a:ext cx="3744416" cy="398949"/>
          </a:xfrm>
          <a:prstGeom prst="rect">
            <a:avLst/>
          </a:prstGeom>
          <a:solidFill>
            <a:srgbClr val="7FA3C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Franklin Gothic Book" pitchFamily="34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Franklin Gothic Book" pitchFamily="34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Franklin Gothic Book" pitchFamily="34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2000" dirty="0" smtClean="0"/>
              <a:t>Zones d’intervention</a:t>
            </a:r>
            <a:endParaRPr lang="en-GB" sz="2000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07505" y="95130"/>
            <a:ext cx="3744415" cy="669574"/>
          </a:xfrm>
          <a:prstGeom prst="rect">
            <a:avLst/>
          </a:prstGeom>
          <a:solidFill>
            <a:srgbClr val="4478B6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chemeClr val="bg1"/>
                </a:solidFill>
              </a:rPr>
              <a:t>Récapitulatif des actions HAE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719966" y="3493643"/>
            <a:ext cx="1622257" cy="584775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BOUCAN CARRÉ</a:t>
            </a:r>
          </a:p>
          <a:p>
            <a:pPr algn="ctr"/>
            <a:r>
              <a:rPr lang="fr-FR" sz="1600" b="1" i="1" dirty="0" smtClean="0">
                <a:solidFill>
                  <a:srgbClr val="0070C0"/>
                </a:solidFill>
              </a:rPr>
              <a:t>(2007-2016)</a:t>
            </a:r>
            <a:endParaRPr lang="fr-FR" sz="1600" b="1" dirty="0">
              <a:solidFill>
                <a:srgbClr val="0070C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4359339" y="3562462"/>
            <a:ext cx="2594043" cy="223569"/>
          </a:xfrm>
          <a:prstGeom prst="straightConnector1">
            <a:avLst/>
          </a:prstGeom>
          <a:ln w="349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 rot="18679824">
            <a:off x="7007602" y="3359831"/>
            <a:ext cx="302112" cy="15754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23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825310"/>
            <a:ext cx="8915310" cy="59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23528" y="1385664"/>
            <a:ext cx="8424936" cy="5211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Zones rurales enclavées : déplacements sur zones uniquement à pied </a:t>
            </a:r>
            <a:r>
              <a:rPr lang="fr-FR" sz="2600" dirty="0" smtClean="0">
                <a:solidFill>
                  <a:schemeClr val="bg1">
                    <a:lumMod val="95000"/>
                  </a:schemeClr>
                </a:solidFill>
              </a:rPr>
              <a:t>(3-4h de marche par jour)</a:t>
            </a:r>
            <a:endParaRPr lang="fr-FR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Niveau d’éducation des populations très faible</a:t>
            </a:r>
          </a:p>
          <a:p>
            <a:pPr algn="just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Habitat dispersé (marronnage)</a:t>
            </a:r>
          </a:p>
          <a:p>
            <a:pPr algn="just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Avant intervention : pratiques de défécation à l’air 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libre presque exclusives</a:t>
            </a:r>
          </a:p>
          <a:p>
            <a:pPr algn="just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Absence de l’Etat / autorités de tutelle</a:t>
            </a:r>
          </a:p>
          <a:p>
            <a:pPr algn="just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Absence de services, de commerces</a:t>
            </a:r>
          </a:p>
          <a:p>
            <a:pPr algn="just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Solutions pour l’accès à l’eau potable limitées car géologie karstique / relief accidenté / population dispersée</a:t>
            </a:r>
          </a:p>
          <a:p>
            <a:pPr algn="just"/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15529" y="-1339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rgbClr val="0070C0"/>
                </a:solidFill>
              </a:rPr>
              <a:t>Contexte des zones</a:t>
            </a:r>
            <a:endParaRPr lang="fr-F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62880" y="-26988"/>
            <a:ext cx="8229600" cy="647701"/>
          </a:xfrm>
        </p:spPr>
        <p:txBody>
          <a:bodyPr/>
          <a:lstStyle/>
          <a:p>
            <a:pPr>
              <a:defRPr/>
            </a:pPr>
            <a:r>
              <a:rPr lang="fr-FR" sz="2800" b="1" dirty="0" smtClean="0">
                <a:solidFill>
                  <a:srgbClr val="0070C0"/>
                </a:solidFill>
              </a:rPr>
              <a:t>Les étapes de l’intervention en bref…</a:t>
            </a:r>
            <a:endParaRPr lang="fr-FR" sz="2400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31103352"/>
              </p:ext>
            </p:extLst>
          </p:nvPr>
        </p:nvGraphicFramePr>
        <p:xfrm>
          <a:off x="171636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1" descr="IMGP953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607008"/>
            <a:ext cx="1299827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059832" y="607008"/>
            <a:ext cx="358775" cy="46166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Franklin Gothic Medium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pic>
        <p:nvPicPr>
          <p:cNvPr id="9" name="Picture 2" descr="\\Diskstation\commun\Secteur Caraïbes\Christophe\Photos EHA Kawo 2013\Kaptaj\Kastor Nan Dal\DSCN114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904875"/>
            <a:ext cx="2782887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867822" y="692696"/>
            <a:ext cx="360362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fr-FR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r>
              <a:rPr lang="fr-FR" altLang="fr-FR" dirty="0"/>
              <a:t>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5463" y="4201424"/>
            <a:ext cx="2023823" cy="237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451920"/>
            <a:ext cx="2296139" cy="212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209321" y="4227513"/>
            <a:ext cx="360363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Franklin Gothic Medium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fr-FR" altLang="fr-FR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948264" y="4077072"/>
            <a:ext cx="360362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fr-FR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r>
              <a:rPr lang="fr-FR" altLang="fr-FR" dirty="0"/>
              <a:t>3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26825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835696" y="1103447"/>
            <a:ext cx="358775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fr-FR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r>
              <a:rPr lang="fr-FR" altLang="fr-FR" dirty="0"/>
              <a:t>5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07504" y="3584049"/>
            <a:ext cx="1750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Aménagement de source</a:t>
            </a:r>
            <a:endParaRPr lang="fr-FR" sz="1200" dirty="0">
              <a:solidFill>
                <a:srgbClr val="0070C0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266" y="260648"/>
            <a:ext cx="1471414" cy="15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07504" y="1781890"/>
            <a:ext cx="2326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Formation à la chloration de l’eau 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8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1" grpId="0" animBg="1"/>
      <p:bldP spid="13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62880" y="-26988"/>
            <a:ext cx="8229600" cy="647701"/>
          </a:xfrm>
        </p:spPr>
        <p:txBody>
          <a:bodyPr/>
          <a:lstStyle/>
          <a:p>
            <a:pPr>
              <a:defRPr/>
            </a:pPr>
            <a:r>
              <a:rPr lang="fr-FR" sz="2800" b="1" dirty="0" smtClean="0">
                <a:solidFill>
                  <a:srgbClr val="0070C0"/>
                </a:solidFill>
              </a:rPr>
              <a:t>Les étapes de l’intervention en bref…</a:t>
            </a:r>
            <a:endParaRPr lang="fr-FR" sz="2400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563377478"/>
              </p:ext>
            </p:extLst>
          </p:nvPr>
        </p:nvGraphicFramePr>
        <p:xfrm>
          <a:off x="171636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1" descr="IMGP953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607008"/>
            <a:ext cx="1299827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059832" y="607008"/>
            <a:ext cx="358775" cy="46166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Franklin Gothic Medium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pic>
        <p:nvPicPr>
          <p:cNvPr id="9" name="Picture 2" descr="\\Diskstation\commun\Secteur Caraïbes\Christophe\Photos EHA Kawo 2013\Kaptaj\Kastor Nan Dal\DSCN114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904875"/>
            <a:ext cx="2782887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867822" y="692696"/>
            <a:ext cx="360362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fr-FR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r>
              <a:rPr lang="fr-FR" altLang="fr-FR" dirty="0"/>
              <a:t>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5463" y="4201424"/>
            <a:ext cx="2023823" cy="237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451920"/>
            <a:ext cx="2296139" cy="212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209321" y="4227513"/>
            <a:ext cx="360363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Franklin Gothic Medium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fr-FR" altLang="fr-FR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948264" y="4077072"/>
            <a:ext cx="360362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fr-FR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r>
              <a:rPr lang="fr-FR" altLang="fr-FR" dirty="0"/>
              <a:t>3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26825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835696" y="1103447"/>
            <a:ext cx="358775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fr-FR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r>
              <a:rPr lang="fr-FR" altLang="fr-FR" dirty="0"/>
              <a:t>5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07504" y="3584049"/>
            <a:ext cx="1750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Aménagement de source</a:t>
            </a:r>
            <a:endParaRPr lang="fr-FR" sz="1200" dirty="0">
              <a:solidFill>
                <a:srgbClr val="0070C0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266" y="260648"/>
            <a:ext cx="1471414" cy="15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07504" y="1781890"/>
            <a:ext cx="2326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Formation à la chloration de l’eau 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1584176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1584176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124744"/>
            <a:ext cx="2442117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2206909"/>
            <a:ext cx="3556176" cy="460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112539"/>
            <a:ext cx="1686297" cy="18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14282" y="112539"/>
            <a:ext cx="2778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Formation de maçons locaux à la construction de 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dalles bombées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37752" y="1496978"/>
            <a:ext cx="3006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Conseil et suivi des familles pour la fosse / structure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7608" y="107848"/>
            <a:ext cx="7306880" cy="728864"/>
          </a:xfrm>
        </p:spPr>
        <p:txBody>
          <a:bodyPr>
            <a:noAutofit/>
          </a:bodyPr>
          <a:lstStyle/>
          <a:p>
            <a:pPr algn="l"/>
            <a:r>
              <a:rPr lang="fr-FR" sz="2000" dirty="0" smtClean="0"/>
              <a:t>L’implication des familles est importante </a:t>
            </a:r>
            <a:r>
              <a:rPr lang="fr-FR" sz="1800" dirty="0" smtClean="0"/>
              <a:t>(4/5</a:t>
            </a:r>
            <a:r>
              <a:rPr lang="fr-FR" sz="1800" baseline="30000" dirty="0" smtClean="0"/>
              <a:t>e</a:t>
            </a:r>
            <a:r>
              <a:rPr lang="fr-FR" sz="1800" dirty="0" smtClean="0"/>
              <a:t> des matériaux)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>
                <a:solidFill>
                  <a:srgbClr val="0070C0"/>
                </a:solidFill>
              </a:rPr>
              <a:t>Plus-value d’Inter Aide : </a:t>
            </a:r>
            <a:r>
              <a:rPr lang="fr-FR" sz="2000" dirty="0" smtClean="0">
                <a:solidFill>
                  <a:srgbClr val="0070C0"/>
                </a:solidFill>
              </a:rPr>
              <a:t>sensibiliser et proposer </a:t>
            </a:r>
            <a:r>
              <a:rPr lang="fr-FR" sz="2000" dirty="0">
                <a:solidFill>
                  <a:srgbClr val="0070C0"/>
                </a:solidFill>
              </a:rPr>
              <a:t>des options durables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20F7-F3D4-4DF4-99C1-A58048AF16F7}" type="slidenum">
              <a:rPr lang="fr-FR" smtClean="0"/>
              <a:t>9</a:t>
            </a:fld>
            <a:endParaRPr lang="fr-FR" dirty="0"/>
          </a:p>
        </p:txBody>
      </p:sp>
      <p:pic>
        <p:nvPicPr>
          <p:cNvPr id="5" name="Picture 2" descr="C:\Documents and Settings\Samuel\Mes documents\Mes images\201402_11ème Visite Haiti\1- Juanaria\P10101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4171" y="5112040"/>
            <a:ext cx="1775822" cy="12443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droite rayée 5"/>
          <p:cNvSpPr/>
          <p:nvPr/>
        </p:nvSpPr>
        <p:spPr>
          <a:xfrm>
            <a:off x="1071958" y="3926923"/>
            <a:ext cx="6706529" cy="442628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 dirty="0"/>
          </a:p>
        </p:txBody>
      </p:sp>
      <p:sp>
        <p:nvSpPr>
          <p:cNvPr id="8" name="ZoneTexte 6"/>
          <p:cNvSpPr txBox="1"/>
          <p:nvPr/>
        </p:nvSpPr>
        <p:spPr>
          <a:xfrm>
            <a:off x="827202" y="3691294"/>
            <a:ext cx="1425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1. </a:t>
            </a:r>
            <a:r>
              <a:rPr lang="fr-FR" sz="1600" b="1" dirty="0"/>
              <a:t>Demandes</a:t>
            </a:r>
            <a:endParaRPr lang="fr-FR" sz="1400" b="1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071958" y="3988870"/>
            <a:ext cx="0" cy="97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391967" y="3373881"/>
            <a:ext cx="2547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3. Collecte matériaux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2139714" y="3691294"/>
            <a:ext cx="0" cy="372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2"/>
          <p:cNvSpPr txBox="1"/>
          <p:nvPr/>
        </p:nvSpPr>
        <p:spPr>
          <a:xfrm>
            <a:off x="2504171" y="3691294"/>
            <a:ext cx="2141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4. </a:t>
            </a:r>
            <a:r>
              <a:rPr lang="fr-FR" sz="1600" b="1" dirty="0"/>
              <a:t>Contrats</a:t>
            </a:r>
            <a:endParaRPr lang="fr-FR" sz="1400" b="1" dirty="0"/>
          </a:p>
        </p:txBody>
      </p:sp>
      <p:sp>
        <p:nvSpPr>
          <p:cNvPr id="13" name="ZoneTexte 14"/>
          <p:cNvSpPr txBox="1"/>
          <p:nvPr/>
        </p:nvSpPr>
        <p:spPr>
          <a:xfrm>
            <a:off x="2852102" y="4426602"/>
            <a:ext cx="1659850" cy="584775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b="1" dirty="0">
                <a:solidFill>
                  <a:srgbClr val="003399"/>
                </a:solidFill>
              </a:rPr>
              <a:t>5.Construction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b="1" dirty="0">
                <a:solidFill>
                  <a:srgbClr val="003399"/>
                </a:solidFill>
              </a:rPr>
              <a:t>dalle bombée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3100492" y="4217012"/>
            <a:ext cx="0" cy="209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55942" y="3953883"/>
            <a:ext cx="0" cy="132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9"/>
          <p:cNvSpPr txBox="1"/>
          <p:nvPr/>
        </p:nvSpPr>
        <p:spPr>
          <a:xfrm>
            <a:off x="462626" y="2029601"/>
            <a:ext cx="988540" cy="646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b="1" dirty="0">
                <a:solidFill>
                  <a:schemeClr val="bg1"/>
                </a:solidFill>
              </a:rPr>
              <a:t>Rôle des</a:t>
            </a:r>
          </a:p>
          <a:p>
            <a:pPr algn="r"/>
            <a:r>
              <a:rPr lang="fr-FR" b="1" dirty="0">
                <a:solidFill>
                  <a:schemeClr val="bg1"/>
                </a:solidFill>
              </a:rPr>
              <a:t>Familles</a:t>
            </a:r>
          </a:p>
        </p:txBody>
      </p:sp>
      <p:sp>
        <p:nvSpPr>
          <p:cNvPr id="17" name="ZoneTexte 20"/>
          <p:cNvSpPr txBox="1"/>
          <p:nvPr/>
        </p:nvSpPr>
        <p:spPr>
          <a:xfrm>
            <a:off x="352427" y="5112041"/>
            <a:ext cx="1311449" cy="646331"/>
          </a:xfrm>
          <a:prstGeom prst="rect">
            <a:avLst/>
          </a:prstGeom>
          <a:solidFill>
            <a:srgbClr val="00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chemeClr val="bg1"/>
                </a:solidFill>
              </a:rPr>
              <a:t>Rôle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d’Inter Aide</a:t>
            </a:r>
          </a:p>
        </p:txBody>
      </p:sp>
      <p:sp>
        <p:nvSpPr>
          <p:cNvPr id="18" name="ZoneTexte 21"/>
          <p:cNvSpPr txBox="1"/>
          <p:nvPr/>
        </p:nvSpPr>
        <p:spPr>
          <a:xfrm>
            <a:off x="3733145" y="3694022"/>
            <a:ext cx="214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6. Fosses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56774" y="4431699"/>
            <a:ext cx="167186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rgbClr val="003399"/>
                </a:solidFill>
              </a:rPr>
              <a:t>7. Séchage et test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4804077" y="4249470"/>
            <a:ext cx="0" cy="209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3117744" y="4359527"/>
            <a:ext cx="1657595" cy="10024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6"/>
          <p:cNvSpPr txBox="1"/>
          <p:nvPr/>
        </p:nvSpPr>
        <p:spPr>
          <a:xfrm>
            <a:off x="4156149" y="4323757"/>
            <a:ext cx="6415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i="1" dirty="0">
                <a:solidFill>
                  <a:srgbClr val="0070C0"/>
                </a:solidFill>
              </a:rPr>
              <a:t>20 jours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3845662" y="3952026"/>
            <a:ext cx="0" cy="109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30"/>
          <p:cNvSpPr txBox="1"/>
          <p:nvPr/>
        </p:nvSpPr>
        <p:spPr>
          <a:xfrm>
            <a:off x="900320" y="4499082"/>
            <a:ext cx="137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rgbClr val="003399"/>
                </a:solidFill>
              </a:rPr>
              <a:t>2. Réunions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25" name="Connecteur droit 24"/>
          <p:cNvCxnSpPr/>
          <p:nvPr/>
        </p:nvCxnSpPr>
        <p:spPr>
          <a:xfrm>
            <a:off x="1391967" y="4275030"/>
            <a:ext cx="0" cy="209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32"/>
          <p:cNvSpPr txBox="1"/>
          <p:nvPr/>
        </p:nvSpPr>
        <p:spPr>
          <a:xfrm>
            <a:off x="5025514" y="3670054"/>
            <a:ext cx="1634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8. </a:t>
            </a:r>
            <a:r>
              <a:rPr lang="fr-FR" sz="1400" dirty="0" smtClean="0"/>
              <a:t>Construction abri</a:t>
            </a:r>
            <a:endParaRPr lang="fr-FR" sz="14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5149709" y="3921577"/>
            <a:ext cx="0" cy="140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515855" y="4416310"/>
            <a:ext cx="202465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rgbClr val="003399"/>
                </a:solidFill>
              </a:rPr>
              <a:t>9. Suivi</a:t>
            </a:r>
            <a:r>
              <a:rPr lang="fr-FR" b="1" dirty="0">
                <a:solidFill>
                  <a:srgbClr val="003399"/>
                </a:solidFill>
              </a:rPr>
              <a:t> - évaluation</a:t>
            </a:r>
            <a:endParaRPr lang="fr-FR" sz="1600" b="1" dirty="0">
              <a:solidFill>
                <a:srgbClr val="003399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2665810" y="3263929"/>
            <a:ext cx="2359705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38"/>
          <p:cNvSpPr txBox="1"/>
          <p:nvPr/>
        </p:nvSpPr>
        <p:spPr>
          <a:xfrm>
            <a:off x="3462383" y="3024892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i="1" dirty="0"/>
              <a:t>45 jours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5148835" y="3302092"/>
            <a:ext cx="0" cy="4411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 descr="Capture d’écra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108" y="1171756"/>
            <a:ext cx="1604379" cy="2116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" descr="\\Diskstation\commun\Secteur Caraïbes\Christophe\Photos EHA Kawo 2013\Latrin nan lakou\Zoranje - Trenka\Tcheke dal Trenka 130807 0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9698" y="4797190"/>
            <a:ext cx="1457664" cy="18158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Z:\Secteur Caraïbes\Samuel\HAITI - Programmes EHA\EHA - JUANARIA\Base photos Xavier 122013\Photos activités\Contrat latrine TREN\DSCN462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2522" y="1227339"/>
            <a:ext cx="1561606" cy="1771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Documents and Settings\Samuel\Mes documents\Mes images\2012-04_4ème Visite Haiti (Cahos)\3- CHENOT\P105079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761" y="1456293"/>
            <a:ext cx="2201193" cy="15423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-3058"/>
            <a:ext cx="1584176" cy="155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7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1209</Words>
  <Application>Microsoft Office PowerPoint</Application>
  <PresentationFormat>Affichage à l'écran (4:3)</PresentationFormat>
  <Paragraphs>169</Paragraphs>
  <Slides>22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Retour dans les Cahos</vt:lpstr>
      <vt:lpstr>Pourquoi ?</vt:lpstr>
      <vt:lpstr>Présentation PowerPoint</vt:lpstr>
      <vt:lpstr>Présentation PowerPoint</vt:lpstr>
      <vt:lpstr>Les étapes de l’intervention en bref…</vt:lpstr>
      <vt:lpstr>Les étapes de l’intervention en bref…</vt:lpstr>
      <vt:lpstr>Présentation PowerPoint</vt:lpstr>
      <vt:lpstr>Présentation PowerPoint</vt:lpstr>
      <vt:lpstr>L’implication des familles est importante (4/5e des matériaux) Plus-value d’Inter Aide : sensibiliser et proposer des options durables</vt:lpstr>
      <vt:lpstr>Intérêts d’une dalle bombée</vt:lpstr>
      <vt:lpstr>Intérêts d’une dalle bombée</vt:lpstr>
      <vt:lpstr>L’étude</vt:lpstr>
      <vt:lpstr>L’étude</vt:lpstr>
      <vt:lpstr>Niveau de remplissage des fosses</vt:lpstr>
      <vt:lpstr>Présentation PowerPoint</vt:lpstr>
      <vt:lpstr>Présentation PowerPoint</vt:lpstr>
      <vt:lpstr>Présentation PowerPoint</vt:lpstr>
      <vt:lpstr>Présentation PowerPoint</vt:lpstr>
      <vt:lpstr>Quelques témoignages…</vt:lpstr>
      <vt:lpstr>Leçons apprises</vt:lpstr>
      <vt:lpstr>Perspectives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MM</dc:creator>
  <cp:lastModifiedBy>MM</cp:lastModifiedBy>
  <cp:revision>71</cp:revision>
  <cp:lastPrinted>2018-04-12T09:04:43Z</cp:lastPrinted>
  <dcterms:created xsi:type="dcterms:W3CDTF">2018-04-09T08:03:01Z</dcterms:created>
  <dcterms:modified xsi:type="dcterms:W3CDTF">2019-08-07T10:50:53Z</dcterms:modified>
</cp:coreProperties>
</file>