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7"/>
  </p:notesMasterIdLst>
  <p:sldIdLst>
    <p:sldId id="256" r:id="rId2"/>
    <p:sldId id="350" r:id="rId3"/>
    <p:sldId id="257" r:id="rId4"/>
    <p:sldId id="258" r:id="rId5"/>
    <p:sldId id="266" r:id="rId6"/>
    <p:sldId id="267" r:id="rId7"/>
    <p:sldId id="268" r:id="rId8"/>
    <p:sldId id="270" r:id="rId9"/>
    <p:sldId id="271" r:id="rId10"/>
    <p:sldId id="269" r:id="rId11"/>
    <p:sldId id="272" r:id="rId12"/>
    <p:sldId id="273" r:id="rId13"/>
    <p:sldId id="274" r:id="rId14"/>
    <p:sldId id="275" r:id="rId15"/>
    <p:sldId id="277" r:id="rId16"/>
    <p:sldId id="320" r:id="rId17"/>
    <p:sldId id="318" r:id="rId18"/>
    <p:sldId id="329" r:id="rId19"/>
    <p:sldId id="323" r:id="rId20"/>
    <p:sldId id="324" r:id="rId21"/>
    <p:sldId id="325" r:id="rId22"/>
    <p:sldId id="326" r:id="rId23"/>
    <p:sldId id="327" r:id="rId24"/>
    <p:sldId id="330" r:id="rId25"/>
    <p:sldId id="331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7" r:id="rId40"/>
    <p:sldId id="278" r:id="rId41"/>
    <p:sldId id="279" r:id="rId42"/>
    <p:sldId id="276" r:id="rId43"/>
    <p:sldId id="280" r:id="rId44"/>
    <p:sldId id="281" r:id="rId45"/>
    <p:sldId id="283" r:id="rId46"/>
    <p:sldId id="284" r:id="rId47"/>
    <p:sldId id="285" r:id="rId48"/>
    <p:sldId id="286" r:id="rId49"/>
    <p:sldId id="287" r:id="rId50"/>
    <p:sldId id="288" r:id="rId51"/>
    <p:sldId id="289" r:id="rId52"/>
    <p:sldId id="290" r:id="rId53"/>
    <p:sldId id="291" r:id="rId54"/>
    <p:sldId id="292" r:id="rId55"/>
    <p:sldId id="293" r:id="rId56"/>
    <p:sldId id="295" r:id="rId57"/>
    <p:sldId id="296" r:id="rId58"/>
    <p:sldId id="297" r:id="rId59"/>
    <p:sldId id="298" r:id="rId60"/>
    <p:sldId id="299" r:id="rId61"/>
    <p:sldId id="315" r:id="rId62"/>
    <p:sldId id="300" r:id="rId63"/>
    <p:sldId id="308" r:id="rId64"/>
    <p:sldId id="302" r:id="rId65"/>
    <p:sldId id="303" r:id="rId66"/>
    <p:sldId id="304" r:id="rId67"/>
    <p:sldId id="307" r:id="rId68"/>
    <p:sldId id="316" r:id="rId69"/>
    <p:sldId id="309" r:id="rId70"/>
    <p:sldId id="310" r:id="rId71"/>
    <p:sldId id="311" r:id="rId72"/>
    <p:sldId id="312" r:id="rId73"/>
    <p:sldId id="313" r:id="rId74"/>
    <p:sldId id="317" r:id="rId75"/>
    <p:sldId id="349" r:id="rId7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5DA8E1"/>
    <a:srgbClr val="FFDD4B"/>
    <a:srgbClr val="FFC409"/>
    <a:srgbClr val="AC75D5"/>
    <a:srgbClr val="FF85FF"/>
    <a:srgbClr val="FF7171"/>
    <a:srgbClr val="A2D668"/>
    <a:srgbClr val="FF21FF"/>
    <a:srgbClr val="FFD0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 snapToGrid="0">
      <p:cViewPr varScale="1">
        <p:scale>
          <a:sx n="82" d="100"/>
          <a:sy n="82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32C60-F8A3-45A8-8830-D960C2A55144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701E3-112C-4950-8AC4-D8099A6FB68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3734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864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1225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0310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955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2504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5152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1856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8160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6113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986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380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1E5C1CB-D710-4484-AC88-4083C00AE9DB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D525944-C631-4E97-8F9A-70D8CFC76BD7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050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.org/en/development/desa/population/publications/pdf/technical/TP2011-2_MortEstMajorSampSurv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mailto:julie.pontarollo@interaide.or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anais.duchatel@laposte.net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3F259-1DB2-4C60-8E8C-F3490A1B44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00D24F9F-0AFA-44E8-9B46-B314EE4F6BB8}"/>
              </a:ext>
            </a:extLst>
          </p:cNvPr>
          <p:cNvSpPr txBox="1">
            <a:spLocks/>
          </p:cNvSpPr>
          <p:nvPr/>
        </p:nvSpPr>
        <p:spPr>
          <a:xfrm>
            <a:off x="1066799" y="1516174"/>
            <a:ext cx="10466363" cy="22993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Mortality rate - </a:t>
            </a:r>
            <a:br>
              <a:rPr lang="en-GB" dirty="0"/>
            </a:br>
            <a:r>
              <a:rPr lang="en-GB" dirty="0"/>
              <a:t>Synthetic Cohort Method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5B79F8E-0A6D-4535-969E-F565146F7EF4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26805" y="4398432"/>
            <a:ext cx="3832078" cy="1924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 descr="&#10;">
            <a:extLst>
              <a:ext uri="{FF2B5EF4-FFF2-40B4-BE49-F238E27FC236}">
                <a16:creationId xmlns:a16="http://schemas.microsoft.com/office/drawing/2014/main" id="{117863D2-DF6D-49B4-928D-077292D5B3A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225" y="4398432"/>
            <a:ext cx="1924996" cy="1924996"/>
          </a:xfrm>
          <a:prstGeom prst="rect">
            <a:avLst/>
          </a:prstGeom>
        </p:spPr>
      </p:pic>
      <p:pic>
        <p:nvPicPr>
          <p:cNvPr id="15" name="Image 14" descr="&#10;">
            <a:extLst>
              <a:ext uri="{FF2B5EF4-FFF2-40B4-BE49-F238E27FC236}">
                <a16:creationId xmlns:a16="http://schemas.microsoft.com/office/drawing/2014/main" id="{775F5972-B8A7-45B6-A3E0-C1544A5D95F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4398432"/>
            <a:ext cx="2526557" cy="192499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F965257-218A-463F-A335-8844A11F86FF}"/>
              </a:ext>
            </a:extLst>
          </p:cNvPr>
          <p:cNvSpPr txBox="1"/>
          <p:nvPr/>
        </p:nvSpPr>
        <p:spPr>
          <a:xfrm>
            <a:off x="-79655" y="6489291"/>
            <a:ext cx="122716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	This </a:t>
            </a:r>
            <a:r>
              <a:rPr lang="fr-FR" sz="1200" dirty="0" err="1"/>
              <a:t>presentation</a:t>
            </a:r>
            <a:r>
              <a:rPr lang="fr-FR" sz="1200" dirty="0"/>
              <a:t> </a:t>
            </a:r>
            <a:r>
              <a:rPr lang="fr-FR" sz="1200" dirty="0" err="1"/>
              <a:t>was</a:t>
            </a:r>
            <a:r>
              <a:rPr lang="fr-FR" sz="1200" dirty="0"/>
              <a:t> made by Anaïs Duchâtel - </a:t>
            </a:r>
            <a:r>
              <a:rPr lang="en-US" sz="1200" dirty="0"/>
              <a:t>Intern within the </a:t>
            </a:r>
            <a:r>
              <a:rPr lang="en-US" sz="1200" dirty="0" err="1"/>
              <a:t>Mozawi</a:t>
            </a:r>
            <a:r>
              <a:rPr lang="en-US" sz="1200" dirty="0"/>
              <a:t> sector – Health projects’ impact evaluation 								May 2020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910389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E835494-F7A6-4A7B-A392-934F36076D63}"/>
              </a:ext>
            </a:extLst>
          </p:cNvPr>
          <p:cNvSpPr txBox="1"/>
          <p:nvPr/>
        </p:nvSpPr>
        <p:spPr>
          <a:xfrm>
            <a:off x="755876" y="1887015"/>
            <a:ext cx="109675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How to do it?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e) Copy all columns related to the 2</a:t>
            </a:r>
            <a:r>
              <a:rPr lang="en-GB" baseline="30000" dirty="0">
                <a:latin typeface="+mj-lt"/>
              </a:rPr>
              <a:t>nd</a:t>
            </a:r>
            <a:r>
              <a:rPr lang="en-GB" dirty="0">
                <a:latin typeface="+mj-lt"/>
              </a:rPr>
              <a:t> child </a:t>
            </a:r>
            <a:r>
              <a:rPr lang="en-GB" i="1" dirty="0">
                <a:latin typeface="+mj-lt"/>
              </a:rPr>
              <a:t>(Q19A_2 to Q19G_2_Outro)</a:t>
            </a:r>
            <a:r>
              <a:rPr lang="en-GB" dirty="0">
                <a:latin typeface="+mj-lt"/>
              </a:rPr>
              <a:t> and paste them at the first line having </a:t>
            </a:r>
            <a:r>
              <a:rPr lang="en-GB" i="1" dirty="0">
                <a:latin typeface="+mj-lt"/>
              </a:rPr>
              <a:t>U5=2 </a:t>
            </a: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4C30849-6706-4D79-AA84-8456F8772B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303" y="2920621"/>
            <a:ext cx="5789388" cy="308641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B965A61-105B-41A0-B0FC-70D166F3C3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5264" y="2920621"/>
            <a:ext cx="7339198" cy="308641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977DF1-DBF3-427F-9916-9749E42B4F5B}"/>
              </a:ext>
            </a:extLst>
          </p:cNvPr>
          <p:cNvSpPr/>
          <p:nvPr/>
        </p:nvSpPr>
        <p:spPr>
          <a:xfrm>
            <a:off x="6749236" y="4364606"/>
            <a:ext cx="513645" cy="196233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063F279-2679-40C8-9F9D-02E05904209D}"/>
              </a:ext>
            </a:extLst>
          </p:cNvPr>
          <p:cNvSpPr/>
          <p:nvPr/>
        </p:nvSpPr>
        <p:spPr>
          <a:xfrm>
            <a:off x="9344585" y="4386415"/>
            <a:ext cx="513645" cy="196233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91E06F-9ED4-4EDF-82CC-8F2C58E77963}"/>
              </a:ext>
            </a:extLst>
          </p:cNvPr>
          <p:cNvSpPr/>
          <p:nvPr/>
        </p:nvSpPr>
        <p:spPr>
          <a:xfrm>
            <a:off x="9701218" y="2920621"/>
            <a:ext cx="513645" cy="327546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5B49B983-693A-49E8-85BC-B898D6961E79}"/>
              </a:ext>
            </a:extLst>
          </p:cNvPr>
          <p:cNvCxnSpPr>
            <a:cxnSpLocks/>
          </p:cNvCxnSpPr>
          <p:nvPr/>
        </p:nvCxnSpPr>
        <p:spPr>
          <a:xfrm flipV="1">
            <a:off x="6098867" y="4463827"/>
            <a:ext cx="419101" cy="1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944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E835494-F7A6-4A7B-A392-934F36076D63}"/>
              </a:ext>
            </a:extLst>
          </p:cNvPr>
          <p:cNvSpPr txBox="1"/>
          <p:nvPr/>
        </p:nvSpPr>
        <p:spPr>
          <a:xfrm>
            <a:off x="755876" y="1887015"/>
            <a:ext cx="109675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How to do it?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e) Use the filter to delete the empty lines (e.g. lines without any child)</a:t>
            </a: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C74081-D9C3-4423-B838-632EC2510C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642" y="3486315"/>
            <a:ext cx="3190254" cy="3085082"/>
          </a:xfrm>
          <a:prstGeom prst="rect">
            <a:avLst/>
          </a:prstGeom>
        </p:spPr>
      </p:pic>
      <p:sp>
        <p:nvSpPr>
          <p:cNvPr id="11" name="Flèche : bas 10">
            <a:extLst>
              <a:ext uri="{FF2B5EF4-FFF2-40B4-BE49-F238E27FC236}">
                <a16:creationId xmlns:a16="http://schemas.microsoft.com/office/drawing/2014/main" id="{F9E1DE0F-D05F-4388-9756-CE6BFF050C54}"/>
              </a:ext>
            </a:extLst>
          </p:cNvPr>
          <p:cNvSpPr/>
          <p:nvPr/>
        </p:nvSpPr>
        <p:spPr>
          <a:xfrm rot="16200000">
            <a:off x="529989" y="3655803"/>
            <a:ext cx="68238" cy="108117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+mj-lt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1296C3E-F4D8-4011-9A83-63C31FEEC2D8}"/>
              </a:ext>
            </a:extLst>
          </p:cNvPr>
          <p:cNvSpPr txBox="1"/>
          <p:nvPr/>
        </p:nvSpPr>
        <p:spPr>
          <a:xfrm>
            <a:off x="468573" y="2907008"/>
            <a:ext cx="118167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+mj-lt"/>
              </a:rPr>
              <a:t>Select the </a:t>
            </a:r>
            <a:r>
              <a:rPr lang="fr-FR" sz="1100" dirty="0" err="1">
                <a:latin typeface="+mj-lt"/>
              </a:rPr>
              <a:t>whole</a:t>
            </a:r>
            <a:r>
              <a:rPr lang="fr-FR" sz="1100" dirty="0">
                <a:latin typeface="+mj-lt"/>
              </a:rPr>
              <a:t> line by </a:t>
            </a:r>
            <a:r>
              <a:rPr lang="fr-FR" sz="1100" dirty="0" err="1">
                <a:latin typeface="+mj-lt"/>
              </a:rPr>
              <a:t>clicking</a:t>
            </a:r>
            <a:r>
              <a:rPr lang="fr-FR" sz="1100" dirty="0">
                <a:latin typeface="+mj-lt"/>
              </a:rPr>
              <a:t> on « 1 »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AA9139B4-5957-47D3-B062-0494453931C3}"/>
              </a:ext>
            </a:extLst>
          </p:cNvPr>
          <p:cNvCxnSpPr/>
          <p:nvPr/>
        </p:nvCxnSpPr>
        <p:spPr>
          <a:xfrm>
            <a:off x="3972728" y="3730333"/>
            <a:ext cx="5146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F89D330C-B7DF-4F45-9DCA-CC471BC0B1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60"/>
          <a:stretch/>
        </p:blipFill>
        <p:spPr>
          <a:xfrm>
            <a:off x="4605772" y="2907008"/>
            <a:ext cx="6974006" cy="357571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CB0A314-38D8-42E6-8B1B-0AE3C8D95FD7}"/>
              </a:ext>
            </a:extLst>
          </p:cNvPr>
          <p:cNvSpPr/>
          <p:nvPr/>
        </p:nvSpPr>
        <p:spPr>
          <a:xfrm>
            <a:off x="6649645" y="3104864"/>
            <a:ext cx="451741" cy="188271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BD5E68C-8171-4F63-B2DD-3CC538D418B2}"/>
              </a:ext>
            </a:extLst>
          </p:cNvPr>
          <p:cNvSpPr/>
          <p:nvPr/>
        </p:nvSpPr>
        <p:spPr>
          <a:xfrm>
            <a:off x="8311904" y="3219942"/>
            <a:ext cx="513645" cy="403949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7632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E835494-F7A6-4A7B-A392-934F36076D63}"/>
              </a:ext>
            </a:extLst>
          </p:cNvPr>
          <p:cNvSpPr txBox="1"/>
          <p:nvPr/>
        </p:nvSpPr>
        <p:spPr>
          <a:xfrm>
            <a:off x="755876" y="1887015"/>
            <a:ext cx="109675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How to do it?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e) Use the filter to delete the empty lines (e.g. lines without any child)</a:t>
            </a: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2B9F2AD-4E29-4848-B5F3-8387E5A762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363" y="3463547"/>
            <a:ext cx="4653047" cy="285238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0E8A4EA8-D6A9-4FAD-9E3A-8AC1C5D6CBBB}"/>
              </a:ext>
            </a:extLst>
          </p:cNvPr>
          <p:cNvSpPr txBox="1"/>
          <p:nvPr/>
        </p:nvSpPr>
        <p:spPr>
          <a:xfrm>
            <a:off x="1869743" y="2863389"/>
            <a:ext cx="166844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+mj-lt"/>
              </a:rPr>
              <a:t>Select </a:t>
            </a:r>
            <a:r>
              <a:rPr lang="fr-FR" sz="1100" dirty="0" err="1">
                <a:latin typeface="+mj-lt"/>
              </a:rPr>
              <a:t>only</a:t>
            </a:r>
            <a:r>
              <a:rPr lang="fr-FR" sz="1100" dirty="0">
                <a:latin typeface="+mj-lt"/>
              </a:rPr>
              <a:t> the </a:t>
            </a:r>
            <a:r>
              <a:rPr lang="fr-FR" sz="1100" dirty="0" err="1">
                <a:latin typeface="+mj-lt"/>
              </a:rPr>
              <a:t>empty</a:t>
            </a:r>
            <a:r>
              <a:rPr lang="fr-FR" sz="1100" dirty="0">
                <a:latin typeface="+mj-lt"/>
              </a:rPr>
              <a:t> </a:t>
            </a:r>
            <a:r>
              <a:rPr lang="fr-FR" sz="1100" dirty="0" err="1">
                <a:latin typeface="+mj-lt"/>
              </a:rPr>
              <a:t>lines</a:t>
            </a:r>
            <a:r>
              <a:rPr lang="fr-FR" sz="1100" dirty="0">
                <a:latin typeface="+mj-lt"/>
              </a:rPr>
              <a:t> on the </a:t>
            </a:r>
            <a:r>
              <a:rPr lang="fr-FR" sz="1100" dirty="0" err="1">
                <a:latin typeface="+mj-lt"/>
              </a:rPr>
              <a:t>column</a:t>
            </a:r>
            <a:r>
              <a:rPr lang="fr-FR" sz="1100" dirty="0">
                <a:latin typeface="+mj-lt"/>
              </a:rPr>
              <a:t> </a:t>
            </a:r>
            <a:r>
              <a:rPr lang="fr-FR" sz="1100" dirty="0" err="1">
                <a:latin typeface="+mj-lt"/>
              </a:rPr>
              <a:t>with</a:t>
            </a:r>
            <a:r>
              <a:rPr lang="fr-FR" sz="1100" dirty="0">
                <a:latin typeface="+mj-lt"/>
              </a:rPr>
              <a:t> the </a:t>
            </a:r>
            <a:r>
              <a:rPr lang="fr-FR" sz="1100" dirty="0" err="1">
                <a:latin typeface="+mj-lt"/>
              </a:rPr>
              <a:t>child’s</a:t>
            </a:r>
            <a:r>
              <a:rPr lang="fr-FR" sz="1100" dirty="0">
                <a:latin typeface="+mj-lt"/>
              </a:rPr>
              <a:t> </a:t>
            </a:r>
            <a:r>
              <a:rPr lang="fr-FR" sz="1100" dirty="0" err="1">
                <a:latin typeface="+mj-lt"/>
              </a:rPr>
              <a:t>name</a:t>
            </a:r>
            <a:r>
              <a:rPr lang="fr-FR" sz="1100" dirty="0">
                <a:latin typeface="+mj-lt"/>
              </a:rPr>
              <a:t> </a:t>
            </a:r>
            <a:r>
              <a:rPr lang="fr-FR" sz="1100" i="1" dirty="0">
                <a:latin typeface="+mj-lt"/>
              </a:rPr>
              <a:t>(Q19A)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C0AAF80-EA26-4595-B158-AA3375913E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2281" y="3463547"/>
            <a:ext cx="6371356" cy="2852384"/>
          </a:xfrm>
          <a:prstGeom prst="rect">
            <a:avLst/>
          </a:prstGeom>
        </p:spPr>
      </p:pic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66D77DB7-66A2-45E6-99E1-E1103FC3156E}"/>
              </a:ext>
            </a:extLst>
          </p:cNvPr>
          <p:cNvCxnSpPr/>
          <p:nvPr/>
        </p:nvCxnSpPr>
        <p:spPr>
          <a:xfrm>
            <a:off x="4982662" y="4876745"/>
            <a:ext cx="5146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9A5DF527-AF64-4EC3-A661-06EDDC37860C}"/>
              </a:ext>
            </a:extLst>
          </p:cNvPr>
          <p:cNvSpPr txBox="1"/>
          <p:nvPr/>
        </p:nvSpPr>
        <p:spPr>
          <a:xfrm>
            <a:off x="5688565" y="3132843"/>
            <a:ext cx="46336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err="1">
                <a:latin typeface="+mj-lt"/>
              </a:rPr>
              <a:t>Delete</a:t>
            </a:r>
            <a:r>
              <a:rPr lang="fr-FR" sz="1100" dirty="0">
                <a:latin typeface="+mj-lt"/>
              </a:rPr>
              <a:t> all the </a:t>
            </a:r>
            <a:r>
              <a:rPr lang="fr-FR" sz="1100" dirty="0" err="1">
                <a:latin typeface="+mj-lt"/>
              </a:rPr>
              <a:t>empty</a:t>
            </a:r>
            <a:r>
              <a:rPr lang="fr-FR" sz="1100" dirty="0">
                <a:latin typeface="+mj-lt"/>
              </a:rPr>
              <a:t> </a:t>
            </a:r>
            <a:r>
              <a:rPr lang="fr-FR" sz="1100" dirty="0" err="1">
                <a:latin typeface="+mj-lt"/>
              </a:rPr>
              <a:t>lines</a:t>
            </a:r>
            <a:r>
              <a:rPr lang="fr-FR" sz="1100" dirty="0">
                <a:latin typeface="+mj-lt"/>
              </a:rPr>
              <a:t>: Select all the </a:t>
            </a:r>
            <a:r>
              <a:rPr lang="fr-FR" sz="1100" dirty="0" err="1">
                <a:latin typeface="+mj-lt"/>
              </a:rPr>
              <a:t>lines</a:t>
            </a:r>
            <a:r>
              <a:rPr lang="fr-FR" sz="1100" dirty="0">
                <a:latin typeface="+mj-lt"/>
              </a:rPr>
              <a:t> </a:t>
            </a:r>
            <a:r>
              <a:rPr lang="fr-FR" sz="1100" dirty="0">
                <a:latin typeface="+mj-lt"/>
                <a:sym typeface="Wingdings" panose="05000000000000000000" pitchFamily="2" charset="2"/>
              </a:rPr>
              <a:t> Right click  </a:t>
            </a:r>
            <a:r>
              <a:rPr lang="fr-FR" sz="1100" dirty="0" err="1">
                <a:latin typeface="+mj-lt"/>
                <a:sym typeface="Wingdings" panose="05000000000000000000" pitchFamily="2" charset="2"/>
              </a:rPr>
              <a:t>Delete</a:t>
            </a:r>
            <a:r>
              <a:rPr lang="fr-FR" sz="1100" dirty="0">
                <a:latin typeface="+mj-lt"/>
                <a:sym typeface="Wingdings" panose="05000000000000000000" pitchFamily="2" charset="2"/>
              </a:rPr>
              <a:t> </a:t>
            </a:r>
            <a:r>
              <a:rPr lang="fr-FR" sz="1100" dirty="0" err="1">
                <a:latin typeface="+mj-lt"/>
                <a:sym typeface="Wingdings" panose="05000000000000000000" pitchFamily="2" charset="2"/>
              </a:rPr>
              <a:t>lines</a:t>
            </a:r>
            <a:endParaRPr lang="fr-FR" sz="11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9353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052654B-7D35-4D7C-B541-0334E066E7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670" y="3058458"/>
            <a:ext cx="5609230" cy="209766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2D95814D-5F2C-426E-A1D6-51EA7C3267BF}"/>
              </a:ext>
            </a:extLst>
          </p:cNvPr>
          <p:cNvSpPr txBox="1"/>
          <p:nvPr/>
        </p:nvSpPr>
        <p:spPr>
          <a:xfrm>
            <a:off x="755876" y="1887015"/>
            <a:ext cx="109675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How to do it?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f) Delete the useless columns: </a:t>
            </a:r>
            <a:r>
              <a:rPr lang="en-GB" i="1" dirty="0">
                <a:latin typeface="+mj-lt"/>
              </a:rPr>
              <a:t>Q19A_2</a:t>
            </a:r>
            <a:r>
              <a:rPr lang="en-GB" dirty="0">
                <a:latin typeface="+mj-lt"/>
              </a:rPr>
              <a:t> – </a:t>
            </a:r>
            <a:r>
              <a:rPr lang="en-GB" i="1" dirty="0">
                <a:latin typeface="+mj-lt"/>
              </a:rPr>
              <a:t>Q19G_2_Outro</a:t>
            </a:r>
            <a:r>
              <a:rPr lang="en-GB" dirty="0">
                <a:latin typeface="+mj-lt"/>
              </a:rPr>
              <a:t>, (…), </a:t>
            </a:r>
            <a:r>
              <a:rPr lang="en-GB" i="1" dirty="0">
                <a:latin typeface="+mj-lt"/>
              </a:rPr>
              <a:t>Q19A_12</a:t>
            </a:r>
            <a:r>
              <a:rPr lang="en-GB" dirty="0">
                <a:latin typeface="+mj-lt"/>
              </a:rPr>
              <a:t> – </a:t>
            </a:r>
            <a:r>
              <a:rPr lang="en-GB" i="1" dirty="0">
                <a:latin typeface="+mj-lt"/>
              </a:rPr>
              <a:t>Q19G_12_Outro</a:t>
            </a: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BAD48C5-C108-46A2-83D4-B67DA8B50CCD}"/>
              </a:ext>
            </a:extLst>
          </p:cNvPr>
          <p:cNvSpPr txBox="1"/>
          <p:nvPr/>
        </p:nvSpPr>
        <p:spPr>
          <a:xfrm>
            <a:off x="3445947" y="2795595"/>
            <a:ext cx="1668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err="1">
                <a:latin typeface="+mj-lt"/>
              </a:rPr>
              <a:t>Remove</a:t>
            </a:r>
            <a:r>
              <a:rPr lang="fr-FR" sz="1100" dirty="0">
                <a:latin typeface="+mj-lt"/>
              </a:rPr>
              <a:t> the </a:t>
            </a:r>
            <a:r>
              <a:rPr lang="fr-FR" sz="1100" dirty="0" err="1">
                <a:latin typeface="+mj-lt"/>
              </a:rPr>
              <a:t>filter</a:t>
            </a:r>
            <a:endParaRPr lang="fr-FR" sz="1100" dirty="0"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3DE506-447D-414B-AF96-50EA287FEC81}"/>
              </a:ext>
            </a:extLst>
          </p:cNvPr>
          <p:cNvSpPr/>
          <p:nvPr/>
        </p:nvSpPr>
        <p:spPr>
          <a:xfrm>
            <a:off x="4116367" y="3348213"/>
            <a:ext cx="430048" cy="198612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5B3D6F5-20F3-49CC-90E8-C81A7E5D08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8619" y="3961940"/>
            <a:ext cx="6223381" cy="2388359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B87FC27E-0BF2-476F-9CDD-5CDEA0801924}"/>
              </a:ext>
            </a:extLst>
          </p:cNvPr>
          <p:cNvSpPr txBox="1"/>
          <p:nvPr/>
        </p:nvSpPr>
        <p:spPr>
          <a:xfrm>
            <a:off x="9080309" y="3665166"/>
            <a:ext cx="16684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 err="1">
                <a:latin typeface="+mj-lt"/>
              </a:rPr>
              <a:t>Delete</a:t>
            </a:r>
            <a:r>
              <a:rPr lang="fr-FR" sz="1100" dirty="0">
                <a:latin typeface="+mj-lt"/>
              </a:rPr>
              <a:t> the </a:t>
            </a:r>
            <a:r>
              <a:rPr lang="fr-FR" sz="1100" dirty="0" err="1">
                <a:latin typeface="+mj-lt"/>
              </a:rPr>
              <a:t>columns</a:t>
            </a:r>
            <a:endParaRPr lang="fr-FR" sz="1100" dirty="0">
              <a:latin typeface="+mj-lt"/>
            </a:endParaRP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FD268E3C-51DE-4436-8D1F-BB91A94E4221}"/>
              </a:ext>
            </a:extLst>
          </p:cNvPr>
          <p:cNvCxnSpPr>
            <a:cxnSpLocks/>
          </p:cNvCxnSpPr>
          <p:nvPr/>
        </p:nvCxnSpPr>
        <p:spPr>
          <a:xfrm>
            <a:off x="5287430" y="5299826"/>
            <a:ext cx="558329" cy="4731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6738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E835494-F7A6-4A7B-A392-934F36076D63}"/>
              </a:ext>
            </a:extLst>
          </p:cNvPr>
          <p:cNvSpPr txBox="1"/>
          <p:nvPr/>
        </p:nvSpPr>
        <p:spPr>
          <a:xfrm>
            <a:off x="755876" y="1887015"/>
            <a:ext cx="10967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That’s it, the database is up for its cleaning! </a:t>
            </a:r>
          </a:p>
          <a:p>
            <a:endParaRPr lang="en-GB" dirty="0">
              <a:latin typeface="+mj-lt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DC27E20-0423-449E-90E8-59FCAD22D2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4048" y="2333701"/>
            <a:ext cx="7723903" cy="409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620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The database is initially presented this way: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B170AD6-CC44-4A20-B250-7FF657E22A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059" r="43000" b="6821"/>
          <a:stretch/>
        </p:blipFill>
        <p:spPr>
          <a:xfrm>
            <a:off x="171254" y="2136555"/>
            <a:ext cx="11910451" cy="41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7116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Here is the description of its variables: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D29228D3-8F2F-4AD8-8198-EF15BE5CC6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534828"/>
              </p:ext>
            </p:extLst>
          </p:nvPr>
        </p:nvGraphicFramePr>
        <p:xfrm>
          <a:off x="1167617" y="2222525"/>
          <a:ext cx="10170943" cy="447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9695">
                  <a:extLst>
                    <a:ext uri="{9D8B030D-6E8A-4147-A177-3AD203B41FA5}">
                      <a16:colId xmlns:a16="http://schemas.microsoft.com/office/drawing/2014/main" val="3893703998"/>
                    </a:ext>
                  </a:extLst>
                </a:gridCol>
                <a:gridCol w="3943310">
                  <a:extLst>
                    <a:ext uri="{9D8B030D-6E8A-4147-A177-3AD203B41FA5}">
                      <a16:colId xmlns:a16="http://schemas.microsoft.com/office/drawing/2014/main" val="2949519509"/>
                    </a:ext>
                  </a:extLst>
                </a:gridCol>
                <a:gridCol w="3727938">
                  <a:extLst>
                    <a:ext uri="{9D8B030D-6E8A-4147-A177-3AD203B41FA5}">
                      <a16:colId xmlns:a16="http://schemas.microsoft.com/office/drawing/2014/main" val="24146543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2787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i="1" dirty="0">
                          <a:latin typeface="+mj-lt"/>
                        </a:rPr>
                        <a:t>Q19A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name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Text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346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Q19B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gender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Bivariate</a:t>
                      </a:r>
                      <a:r>
                        <a:rPr lang="fr-FR" dirty="0">
                          <a:latin typeface="+mj-lt"/>
                        </a:rPr>
                        <a:t> (</a:t>
                      </a:r>
                      <a:r>
                        <a:rPr lang="fr-FR" dirty="0" err="1">
                          <a:latin typeface="+mj-lt"/>
                        </a:rPr>
                        <a:t>Feminino</a:t>
                      </a:r>
                      <a:r>
                        <a:rPr lang="fr-FR" dirty="0">
                          <a:latin typeface="+mj-lt"/>
                        </a:rPr>
                        <a:t> / </a:t>
                      </a:r>
                      <a:r>
                        <a:rPr lang="fr-FR" dirty="0" err="1">
                          <a:latin typeface="+mj-lt"/>
                        </a:rPr>
                        <a:t>Masculino</a:t>
                      </a:r>
                      <a:r>
                        <a:rPr lang="fr-FR" dirty="0">
                          <a:latin typeface="+mj-lt"/>
                        </a:rPr>
                        <a:t>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961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Q19C_mes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month</a:t>
                      </a:r>
                      <a:r>
                        <a:rPr lang="fr-FR" dirty="0">
                          <a:latin typeface="+mj-lt"/>
                        </a:rPr>
                        <a:t> of </a:t>
                      </a:r>
                      <a:r>
                        <a:rPr lang="fr-FR" dirty="0" err="1">
                          <a:latin typeface="+mj-lt"/>
                        </a:rPr>
                        <a:t>birth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Integer [1;12]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124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Q19C_ano</a:t>
                      </a:r>
                      <a:endParaRPr lang="fr-FR" i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year</a:t>
                      </a:r>
                      <a:r>
                        <a:rPr lang="fr-FR" dirty="0">
                          <a:latin typeface="+mj-lt"/>
                        </a:rPr>
                        <a:t> of </a:t>
                      </a:r>
                      <a:r>
                        <a:rPr lang="fr-FR" dirty="0" err="1">
                          <a:latin typeface="+mj-lt"/>
                        </a:rPr>
                        <a:t>birth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Year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741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Q19D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Is the </a:t>
                      </a:r>
                      <a:r>
                        <a:rPr lang="fr-FR" dirty="0" err="1">
                          <a:latin typeface="+mj-lt"/>
                        </a:rPr>
                        <a:t>child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still</a:t>
                      </a:r>
                      <a:r>
                        <a:rPr lang="fr-FR" dirty="0">
                          <a:latin typeface="+mj-lt"/>
                        </a:rPr>
                        <a:t> alive?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Bivariate</a:t>
                      </a:r>
                      <a:r>
                        <a:rPr lang="fr-FR" dirty="0">
                          <a:latin typeface="+mj-lt"/>
                        </a:rPr>
                        <a:t> (Yes / No)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0712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Q19E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If alive: </a:t>
                      </a:r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age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584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Q19F_dias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If </a:t>
                      </a:r>
                      <a:r>
                        <a:rPr lang="fr-FR" dirty="0" err="1">
                          <a:latin typeface="+mj-lt"/>
                        </a:rPr>
                        <a:t>dead</a:t>
                      </a:r>
                      <a:r>
                        <a:rPr lang="fr-FR" dirty="0">
                          <a:latin typeface="+mj-lt"/>
                        </a:rPr>
                        <a:t>: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day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4978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Q19F_mes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If </a:t>
                      </a:r>
                      <a:r>
                        <a:rPr lang="fr-FR" dirty="0" err="1">
                          <a:latin typeface="+mj-lt"/>
                        </a:rPr>
                        <a:t>dead</a:t>
                      </a:r>
                      <a:r>
                        <a:rPr lang="fr-FR" dirty="0">
                          <a:latin typeface="+mj-lt"/>
                        </a:rPr>
                        <a:t>: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month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3573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Q19F_anos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If </a:t>
                      </a:r>
                      <a:r>
                        <a:rPr lang="fr-FR" dirty="0" err="1">
                          <a:latin typeface="+mj-lt"/>
                        </a:rPr>
                        <a:t>dead</a:t>
                      </a:r>
                      <a:r>
                        <a:rPr lang="fr-FR" dirty="0">
                          <a:latin typeface="+mj-lt"/>
                        </a:rPr>
                        <a:t>: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year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808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Q19G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If </a:t>
                      </a:r>
                      <a:r>
                        <a:rPr lang="fr-FR" dirty="0" err="1">
                          <a:latin typeface="+mj-lt"/>
                        </a:rPr>
                        <a:t>dead</a:t>
                      </a:r>
                      <a:r>
                        <a:rPr lang="fr-FR" dirty="0">
                          <a:latin typeface="+mj-lt"/>
                        </a:rPr>
                        <a:t>: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reasons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Categorical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517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Q19G_outro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If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reason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is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other</a:t>
                      </a:r>
                      <a:r>
                        <a:rPr lang="fr-FR" dirty="0">
                          <a:latin typeface="+mj-lt"/>
                        </a:rPr>
                        <a:t>: </a:t>
                      </a:r>
                      <a:r>
                        <a:rPr lang="fr-FR" dirty="0" err="1">
                          <a:latin typeface="+mj-lt"/>
                        </a:rPr>
                        <a:t>which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is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it</a:t>
                      </a:r>
                      <a:r>
                        <a:rPr lang="fr-FR" dirty="0">
                          <a:latin typeface="+mj-lt"/>
                        </a:rPr>
                        <a:t>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Text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296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096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a) Use the filter to make some controls on the variables and modify certain inconsistencies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857C992-7A27-4F37-8D00-34008FD686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349" y="2715066"/>
            <a:ext cx="10776261" cy="315402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6753086-F9E2-4280-A484-8645EC4DB65B}"/>
              </a:ext>
            </a:extLst>
          </p:cNvPr>
          <p:cNvSpPr/>
          <p:nvPr/>
        </p:nvSpPr>
        <p:spPr>
          <a:xfrm>
            <a:off x="738348" y="4644017"/>
            <a:ext cx="167225" cy="209337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4663325-CA5B-460F-8F26-A59C8E260743}"/>
              </a:ext>
            </a:extLst>
          </p:cNvPr>
          <p:cNvSpPr txBox="1"/>
          <p:nvPr/>
        </p:nvSpPr>
        <p:spPr>
          <a:xfrm>
            <a:off x="-70249" y="4533241"/>
            <a:ext cx="8922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+mj-lt"/>
              </a:rPr>
              <a:t>Select the </a:t>
            </a:r>
            <a:r>
              <a:rPr lang="fr-FR" sz="1100" dirty="0" err="1">
                <a:latin typeface="+mj-lt"/>
              </a:rPr>
              <a:t>whole</a:t>
            </a:r>
            <a:r>
              <a:rPr lang="fr-FR" sz="1100" dirty="0">
                <a:latin typeface="+mj-lt"/>
              </a:rPr>
              <a:t> line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F09C34-0AEA-421A-8332-468B775B35B3}"/>
              </a:ext>
            </a:extLst>
          </p:cNvPr>
          <p:cNvSpPr/>
          <p:nvPr/>
        </p:nvSpPr>
        <p:spPr>
          <a:xfrm>
            <a:off x="6728840" y="3009821"/>
            <a:ext cx="305006" cy="577441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6929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3795411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a) Use the filter to make some controls on the variables and modify certain inconsistencies</a:t>
            </a:r>
          </a:p>
          <a:p>
            <a:endParaRPr lang="en-GB" sz="1800" dirty="0">
              <a:latin typeface="+mj-lt"/>
            </a:endParaRPr>
          </a:p>
          <a:p>
            <a:r>
              <a:rPr lang="en-GB" sz="1600" dirty="0">
                <a:latin typeface="+mj-lt"/>
              </a:rPr>
              <a:t>    - </a:t>
            </a:r>
            <a:r>
              <a:rPr lang="en-GB" sz="1600" i="1" dirty="0">
                <a:latin typeface="+mj-lt"/>
              </a:rPr>
              <a:t>Q19C_mes</a:t>
            </a:r>
            <a:r>
              <a:rPr lang="en-GB" sz="1600" dirty="0">
                <a:latin typeface="+mj-lt"/>
              </a:rPr>
              <a:t>: Make sure the number is comprised between 1 and 12. If this is not the case, leave the cell empty.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45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3795411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a) Use the filter to make some controls on the variables and modify certain inconsistencies</a:t>
            </a:r>
          </a:p>
          <a:p>
            <a:endParaRPr lang="en-GB" sz="1800" dirty="0">
              <a:latin typeface="+mj-lt"/>
            </a:endParaRPr>
          </a:p>
          <a:p>
            <a:r>
              <a:rPr lang="en-GB" sz="1600" dirty="0">
                <a:latin typeface="+mj-lt"/>
              </a:rPr>
              <a:t>    - </a:t>
            </a:r>
            <a:r>
              <a:rPr lang="en-GB" sz="1600" i="1" dirty="0">
                <a:latin typeface="+mj-lt"/>
              </a:rPr>
              <a:t>Q19C_mes</a:t>
            </a:r>
            <a:r>
              <a:rPr lang="en-GB" sz="1600" dirty="0">
                <a:latin typeface="+mj-lt"/>
              </a:rPr>
              <a:t>: Make sure the number is comprised between 1 and 12. If this is not the case, leave the cell empty. </a:t>
            </a:r>
          </a:p>
          <a:p>
            <a:endParaRPr lang="en-GB" sz="1600" dirty="0">
              <a:latin typeface="+mj-lt"/>
            </a:endParaRPr>
          </a:p>
          <a:p>
            <a:pPr marL="201168" lvl="1" indent="0">
              <a:buNone/>
            </a:pPr>
            <a:r>
              <a:rPr lang="en-GB" sz="1600" dirty="0">
                <a:latin typeface="+mj-lt"/>
              </a:rPr>
              <a:t>  - </a:t>
            </a:r>
            <a:r>
              <a:rPr lang="en-GB" sz="1600" i="1" dirty="0">
                <a:latin typeface="+mj-lt"/>
              </a:rPr>
              <a:t>Q19D</a:t>
            </a:r>
            <a:r>
              <a:rPr lang="en-GB" sz="1600" dirty="0">
                <a:latin typeface="+mj-lt"/>
              </a:rPr>
              <a:t>: Make sure this is correct: </a:t>
            </a:r>
          </a:p>
          <a:p>
            <a:pPr marL="201168" lvl="1" indent="0">
              <a:buNone/>
            </a:pPr>
            <a:r>
              <a:rPr lang="en-GB" sz="1600" dirty="0">
                <a:latin typeface="+mj-lt"/>
              </a:rPr>
              <a:t>	If </a:t>
            </a:r>
            <a:r>
              <a:rPr lang="en-GB" sz="1600" i="1" dirty="0">
                <a:latin typeface="+mj-lt"/>
              </a:rPr>
              <a:t>Q19E</a:t>
            </a:r>
            <a:r>
              <a:rPr lang="en-GB" sz="1600" dirty="0">
                <a:latin typeface="+mj-lt"/>
              </a:rPr>
              <a:t> is filled out, and </a:t>
            </a:r>
            <a:r>
              <a:rPr lang="en-GB" sz="1600" i="1" dirty="0">
                <a:latin typeface="+mj-lt"/>
              </a:rPr>
              <a:t>Q19F_ </a:t>
            </a:r>
            <a:r>
              <a:rPr lang="en-GB" sz="1600" dirty="0">
                <a:latin typeface="+mj-lt"/>
              </a:rPr>
              <a:t>are empty 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 Yes (the child is still alive)</a:t>
            </a:r>
          </a:p>
          <a:p>
            <a:pPr marL="201168" lvl="1" indent="0">
              <a:buNone/>
            </a:pPr>
            <a:r>
              <a:rPr lang="en-GB" sz="1600" dirty="0">
                <a:latin typeface="+mj-lt"/>
                <a:sym typeface="Wingdings" panose="05000000000000000000" pitchFamily="2" charset="2"/>
              </a:rPr>
              <a:t>	If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Q19E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 is empty and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Q19F_ 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are filled out  No (the child is dead)</a:t>
            </a:r>
          </a:p>
          <a:p>
            <a:pPr marL="201168" lvl="1" indent="0">
              <a:buNone/>
            </a:pPr>
            <a:r>
              <a:rPr lang="en-GB" sz="1600" dirty="0">
                <a:latin typeface="+mj-lt"/>
                <a:sym typeface="Wingdings" panose="05000000000000000000" pitchFamily="2" charset="2"/>
              </a:rPr>
              <a:t>	If none of these affirmations is verified, decide whether the child seems to be alive or dead, depending on what 	information you observe (tip: you can have a look at the mother’s “children history”); If the doubt subsists, leave 	this cell empty and delete information in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Q19E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 and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Q19F_</a:t>
            </a:r>
          </a:p>
          <a:p>
            <a:pPr marL="201168" lvl="1" indent="0">
              <a:buNone/>
            </a:pPr>
            <a:endParaRPr lang="en-GB" sz="1600" dirty="0">
              <a:latin typeface="+mj-lt"/>
              <a:sym typeface="Wingdings" panose="05000000000000000000" pitchFamily="2" charset="2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13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3F259-1DB2-4C60-8E8C-F3490A1B44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00D24F9F-0AFA-44E8-9B46-B314EE4F6BB8}"/>
              </a:ext>
            </a:extLst>
          </p:cNvPr>
          <p:cNvSpPr txBox="1">
            <a:spLocks/>
          </p:cNvSpPr>
          <p:nvPr/>
        </p:nvSpPr>
        <p:spPr>
          <a:xfrm>
            <a:off x="1066799" y="1516174"/>
            <a:ext cx="10466363" cy="22993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Mortality rate - </a:t>
            </a:r>
            <a:br>
              <a:rPr lang="en-GB" dirty="0"/>
            </a:br>
            <a:r>
              <a:rPr lang="en-GB" dirty="0"/>
              <a:t>Synthetic Cohort Method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F965257-218A-463F-A335-8844A11F86FF}"/>
              </a:ext>
            </a:extLst>
          </p:cNvPr>
          <p:cNvSpPr txBox="1"/>
          <p:nvPr/>
        </p:nvSpPr>
        <p:spPr>
          <a:xfrm>
            <a:off x="595594" y="6334780"/>
            <a:ext cx="12271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UN. Mortality estimates from major sample surveys: towards the design of a database for the monitoring of mortality levels and trends. </a:t>
            </a:r>
            <a:r>
              <a:rPr lang="fr-FR" sz="1400" dirty="0" err="1"/>
              <a:t>Available</a:t>
            </a:r>
            <a:r>
              <a:rPr lang="fr-FR" sz="1400" dirty="0"/>
              <a:t> at:</a:t>
            </a:r>
          </a:p>
          <a:p>
            <a:r>
              <a:rPr lang="fr-FR" sz="1400" u="sng" dirty="0">
                <a:hlinkClick r:id="rId3"/>
              </a:rPr>
              <a:t>https://www.un.org/en/development/desa/population/publications/pdf/technical/TP2011-2_MortEstMajorSampSurv.pdf</a:t>
            </a:r>
            <a:r>
              <a:rPr lang="en-US" sz="1050" dirty="0"/>
              <a:t>	</a:t>
            </a:r>
            <a:r>
              <a:rPr lang="en-US" sz="1200" dirty="0"/>
              <a:t>						</a:t>
            </a:r>
            <a:endParaRPr lang="fr-FR" sz="12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5A22D27-7595-4B82-AEC6-1A9EF3D83044}"/>
              </a:ext>
            </a:extLst>
          </p:cNvPr>
          <p:cNvSpPr txBox="1"/>
          <p:nvPr/>
        </p:nvSpPr>
        <p:spPr>
          <a:xfrm>
            <a:off x="927296" y="4431324"/>
            <a:ext cx="10337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This </a:t>
            </a:r>
            <a:r>
              <a:rPr lang="fr-FR" sz="1600" dirty="0" err="1"/>
              <a:t>method</a:t>
            </a:r>
            <a:r>
              <a:rPr lang="fr-FR" sz="1600" dirty="0"/>
              <a:t> </a:t>
            </a:r>
            <a:r>
              <a:rPr lang="fr-FR" sz="1600" dirty="0" err="1"/>
              <a:t>allows</a:t>
            </a:r>
            <a:r>
              <a:rPr lang="fr-FR" sz="1600" dirty="0"/>
              <a:t> us to </a:t>
            </a:r>
            <a:r>
              <a:rPr lang="fr-FR" sz="1600" dirty="0" err="1"/>
              <a:t>calculate</a:t>
            </a:r>
            <a:r>
              <a:rPr lang="fr-FR" sz="1600" dirty="0"/>
              <a:t> </a:t>
            </a:r>
            <a:r>
              <a:rPr lang="fr-FR" sz="1600" dirty="0" err="1"/>
              <a:t>neonatal</a:t>
            </a:r>
            <a:r>
              <a:rPr lang="fr-FR" sz="1600" dirty="0"/>
              <a:t>, infant and Under-5 </a:t>
            </a:r>
            <a:r>
              <a:rPr lang="fr-FR" sz="1600" dirty="0" err="1"/>
              <a:t>mortality</a:t>
            </a:r>
            <a:r>
              <a:rPr lang="fr-FR" sz="1600" dirty="0"/>
              <a:t> rates. It uses </a:t>
            </a:r>
            <a:r>
              <a:rPr lang="fr-FR" sz="1600" dirty="0" err="1"/>
              <a:t>different</a:t>
            </a:r>
            <a:r>
              <a:rPr lang="fr-FR" sz="1600" dirty="0"/>
              <a:t> time segments to </a:t>
            </a:r>
            <a:r>
              <a:rPr lang="fr-FR" sz="1600" dirty="0" err="1"/>
              <a:t>calculate</a:t>
            </a:r>
            <a:r>
              <a:rPr lang="fr-FR" sz="1600" dirty="0"/>
              <a:t> the </a:t>
            </a:r>
            <a:r>
              <a:rPr lang="fr-FR" sz="1600" dirty="0" err="1"/>
              <a:t>probability</a:t>
            </a:r>
            <a:r>
              <a:rPr lang="fr-FR" sz="1600" dirty="0"/>
              <a:t> of </a:t>
            </a:r>
            <a:r>
              <a:rPr lang="fr-FR" sz="1600" dirty="0" err="1"/>
              <a:t>dying</a:t>
            </a:r>
            <a:r>
              <a:rPr lang="fr-FR" sz="1600" dirty="0"/>
              <a:t> at a certain </a:t>
            </a:r>
            <a:r>
              <a:rPr lang="fr-FR" sz="1600" dirty="0" err="1"/>
              <a:t>age</a:t>
            </a:r>
            <a:r>
              <a:rPr lang="fr-FR" sz="1600" dirty="0"/>
              <a:t>. </a:t>
            </a:r>
          </a:p>
          <a:p>
            <a:endParaRPr lang="fr-FR" sz="1600" dirty="0"/>
          </a:p>
          <a:p>
            <a:r>
              <a:rPr lang="fr-FR" sz="1600" dirty="0"/>
              <a:t>This </a:t>
            </a:r>
            <a:r>
              <a:rPr lang="fr-FR" sz="1600" dirty="0" err="1"/>
              <a:t>approach</a:t>
            </a:r>
            <a:r>
              <a:rPr lang="fr-FR" sz="1600" dirty="0"/>
              <a:t> </a:t>
            </a:r>
            <a:r>
              <a:rPr lang="fr-FR" sz="1600" dirty="0" err="1"/>
              <a:t>allows</a:t>
            </a:r>
            <a:r>
              <a:rPr lang="fr-FR" sz="1600" dirty="0"/>
              <a:t> full </a:t>
            </a:r>
            <a:r>
              <a:rPr lang="fr-FR" sz="1600" b="1" dirty="0"/>
              <a:t>use of the </a:t>
            </a:r>
            <a:r>
              <a:rPr lang="fr-FR" sz="1600" b="1" dirty="0" err="1"/>
              <a:t>most</a:t>
            </a:r>
            <a:r>
              <a:rPr lang="fr-FR" sz="1600" b="1" dirty="0"/>
              <a:t> </a:t>
            </a:r>
            <a:r>
              <a:rPr lang="fr-FR" sz="1600" b="1" dirty="0" err="1"/>
              <a:t>recent</a:t>
            </a:r>
            <a:r>
              <a:rPr lang="fr-FR" sz="1600" b="1" dirty="0"/>
              <a:t> data</a:t>
            </a:r>
            <a:r>
              <a:rPr lang="fr-FR" sz="1600" dirty="0"/>
              <a:t>. </a:t>
            </a:r>
            <a:r>
              <a:rPr lang="fr-FR" sz="1600" dirty="0" err="1"/>
              <a:t>Thus</a:t>
            </a:r>
            <a:r>
              <a:rPr lang="fr-FR" sz="1600" dirty="0"/>
              <a:t>, </a:t>
            </a:r>
            <a:r>
              <a:rPr lang="fr-FR" sz="1600" dirty="0" err="1"/>
              <a:t>it</a:t>
            </a:r>
            <a:r>
              <a:rPr lang="fr-FR" sz="1600" dirty="0"/>
              <a:t> </a:t>
            </a:r>
            <a:r>
              <a:rPr lang="fr-FR" sz="1600" dirty="0" err="1"/>
              <a:t>mainly</a:t>
            </a:r>
            <a:r>
              <a:rPr lang="fr-FR" sz="1600" dirty="0"/>
              <a:t> </a:t>
            </a:r>
            <a:r>
              <a:rPr lang="fr-FR" sz="1600" dirty="0" err="1"/>
              <a:t>focuses</a:t>
            </a:r>
            <a:r>
              <a:rPr lang="fr-FR" sz="1600" dirty="0"/>
              <a:t> on under-5 </a:t>
            </a:r>
            <a:r>
              <a:rPr lang="fr-FR" sz="1600" dirty="0" err="1"/>
              <a:t>children</a:t>
            </a:r>
            <a:r>
              <a:rPr lang="fr-FR" sz="1600" dirty="0"/>
              <a:t> </a:t>
            </a:r>
            <a:r>
              <a:rPr lang="fr-FR" sz="1600" dirty="0" err="1"/>
              <a:t>who</a:t>
            </a:r>
            <a:r>
              <a:rPr lang="fr-FR" sz="1600" dirty="0"/>
              <a:t> </a:t>
            </a:r>
            <a:r>
              <a:rPr lang="fr-FR" sz="1600" dirty="0" err="1"/>
              <a:t>were</a:t>
            </a:r>
            <a:r>
              <a:rPr lang="fr-FR" sz="1600" dirty="0"/>
              <a:t> </a:t>
            </a:r>
            <a:r>
              <a:rPr lang="fr-FR" sz="1600" dirty="0" err="1"/>
              <a:t>born</a:t>
            </a:r>
            <a:r>
              <a:rPr lang="fr-FR" sz="1600" dirty="0"/>
              <a:t> </a:t>
            </a:r>
            <a:r>
              <a:rPr lang="fr-FR" sz="1600" dirty="0" err="1"/>
              <a:t>after</a:t>
            </a:r>
            <a:r>
              <a:rPr lang="fr-FR" sz="1600" dirty="0"/>
              <a:t> the </a:t>
            </a:r>
            <a:r>
              <a:rPr lang="fr-FR" sz="1600" dirty="0" err="1"/>
              <a:t>program’s</a:t>
            </a:r>
            <a:r>
              <a:rPr lang="fr-FR" sz="1600" dirty="0"/>
              <a:t> </a:t>
            </a:r>
            <a:r>
              <a:rPr lang="fr-FR" sz="1600" dirty="0" err="1"/>
              <a:t>implementation</a:t>
            </a:r>
            <a:r>
              <a:rPr lang="fr-FR" sz="1600" dirty="0"/>
              <a:t> </a:t>
            </a:r>
            <a:r>
              <a:rPr lang="fr-FR" sz="1600" dirty="0" err="1"/>
              <a:t>started</a:t>
            </a:r>
            <a:r>
              <a:rPr lang="fr-FR" sz="1600" dirty="0"/>
              <a:t>. This </a:t>
            </a:r>
            <a:r>
              <a:rPr lang="fr-FR" sz="1600" dirty="0" err="1"/>
              <a:t>is</a:t>
            </a:r>
            <a:r>
              <a:rPr lang="fr-FR" sz="1600" dirty="0"/>
              <a:t> a </a:t>
            </a:r>
            <a:r>
              <a:rPr lang="fr-FR" sz="1600" dirty="0" err="1"/>
              <a:t>great</a:t>
            </a:r>
            <a:r>
              <a:rPr lang="fr-FR" sz="1600" dirty="0"/>
              <a:t> </a:t>
            </a:r>
            <a:r>
              <a:rPr lang="fr-FR" sz="1600" dirty="0" err="1"/>
              <a:t>advantage</a:t>
            </a:r>
            <a:r>
              <a:rPr lang="fr-FR" sz="1600" dirty="0"/>
              <a:t> for </a:t>
            </a:r>
            <a:r>
              <a:rPr lang="fr-FR" sz="1600" dirty="0" err="1"/>
              <a:t>evaluating</a:t>
            </a:r>
            <a:r>
              <a:rPr lang="fr-FR" sz="1600" dirty="0"/>
              <a:t> the impact of a program.</a:t>
            </a:r>
          </a:p>
        </p:txBody>
      </p:sp>
    </p:spTree>
    <p:extLst>
      <p:ext uri="{BB962C8B-B14F-4D97-AF65-F5344CB8AC3E}">
        <p14:creationId xmlns:p14="http://schemas.microsoft.com/office/powerpoint/2010/main" val="4072842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a) Use the filter to make some controls on the variables and modify certain inconsistencies</a:t>
            </a:r>
          </a:p>
          <a:p>
            <a:endParaRPr lang="en-GB" sz="1800" dirty="0">
              <a:latin typeface="+mj-lt"/>
            </a:endParaRPr>
          </a:p>
          <a:p>
            <a:pPr marL="201168" lvl="1" indent="0">
              <a:buNone/>
            </a:pPr>
            <a:r>
              <a:rPr lang="en-GB" sz="1600" u="sng" dirty="0">
                <a:latin typeface="+mj-lt"/>
                <a:sym typeface="Wingdings" panose="05000000000000000000" pitchFamily="2" charset="2"/>
              </a:rPr>
              <a:t>Use the filter to keep only children who are still alive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: </a:t>
            </a:r>
            <a:r>
              <a:rPr lang="en-GB" sz="1600" b="1" i="1" dirty="0">
                <a:latin typeface="+mj-lt"/>
                <a:sym typeface="Wingdings" panose="05000000000000000000" pitchFamily="2" charset="2"/>
              </a:rPr>
              <a:t>Q19D</a:t>
            </a:r>
            <a:r>
              <a:rPr lang="en-GB" sz="1600" b="1" dirty="0">
                <a:latin typeface="+mj-lt"/>
                <a:sym typeface="Wingdings" panose="05000000000000000000" pitchFamily="2" charset="2"/>
              </a:rPr>
              <a:t> = Yes</a:t>
            </a:r>
          </a:p>
          <a:p>
            <a:pPr marL="201168" lvl="1" indent="0">
              <a:buNone/>
            </a:pPr>
            <a:endParaRPr lang="en-GB" sz="1600" b="1" dirty="0">
              <a:latin typeface="+mj-lt"/>
              <a:sym typeface="Wingdings" panose="05000000000000000000" pitchFamily="2" charset="2"/>
            </a:endParaRPr>
          </a:p>
          <a:p>
            <a:pPr marL="201168" lvl="1" indent="0">
              <a:buNone/>
            </a:pPr>
            <a:r>
              <a:rPr lang="en-GB" sz="1600" dirty="0">
                <a:latin typeface="+mj-lt"/>
                <a:sym typeface="Wingdings" panose="05000000000000000000" pitchFamily="2" charset="2"/>
              </a:rPr>
              <a:t> - Make sure columns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Q19F_dia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,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Q19F_mes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,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Q19F_anos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,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 Q19G 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and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Q19G_outro 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are empty.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851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a) Use the filter to make some controls on the variables and modify certain inconsistencies</a:t>
            </a:r>
          </a:p>
          <a:p>
            <a:endParaRPr lang="en-GB" sz="1800" dirty="0">
              <a:latin typeface="+mj-lt"/>
            </a:endParaRPr>
          </a:p>
          <a:p>
            <a:pPr marL="201168" lvl="1" indent="0">
              <a:buNone/>
            </a:pPr>
            <a:r>
              <a:rPr lang="en-GB" sz="1600" u="sng" dirty="0">
                <a:latin typeface="+mj-lt"/>
                <a:sym typeface="Wingdings" panose="05000000000000000000" pitchFamily="2" charset="2"/>
              </a:rPr>
              <a:t>Use the filter to keep only children who are still alive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: </a:t>
            </a:r>
            <a:r>
              <a:rPr lang="en-GB" sz="1600" b="1" i="1" dirty="0">
                <a:latin typeface="+mj-lt"/>
                <a:sym typeface="Wingdings" panose="05000000000000000000" pitchFamily="2" charset="2"/>
              </a:rPr>
              <a:t>Q19D</a:t>
            </a:r>
            <a:r>
              <a:rPr lang="en-GB" sz="1600" b="1" dirty="0">
                <a:latin typeface="+mj-lt"/>
                <a:sym typeface="Wingdings" panose="05000000000000000000" pitchFamily="2" charset="2"/>
              </a:rPr>
              <a:t> = Yes</a:t>
            </a:r>
          </a:p>
          <a:p>
            <a:pPr marL="201168" lvl="1" indent="0">
              <a:buNone/>
            </a:pPr>
            <a:endParaRPr lang="en-GB" sz="1600" b="1" dirty="0">
              <a:latin typeface="+mj-lt"/>
              <a:sym typeface="Wingdings" panose="05000000000000000000" pitchFamily="2" charset="2"/>
            </a:endParaRPr>
          </a:p>
          <a:p>
            <a:pPr marL="201168" lvl="1" indent="0">
              <a:buNone/>
            </a:pPr>
            <a:r>
              <a:rPr lang="en-GB" sz="1600" dirty="0">
                <a:latin typeface="+mj-lt"/>
                <a:sym typeface="Wingdings" panose="05000000000000000000" pitchFamily="2" charset="2"/>
              </a:rPr>
              <a:t> - Make sure columns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Q19F_dia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,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Q19F_mes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,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Q19F_anos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,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 Q19G 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and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Q19G_outro 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are empty.</a:t>
            </a:r>
          </a:p>
          <a:p>
            <a:pPr marL="201168" lvl="1" indent="0">
              <a:buNone/>
            </a:pPr>
            <a:r>
              <a:rPr lang="en-GB" sz="1600" dirty="0">
                <a:latin typeface="+mj-lt"/>
                <a:sym typeface="Wingdings" panose="05000000000000000000" pitchFamily="2" charset="2"/>
              </a:rPr>
              <a:t>  </a:t>
            </a:r>
          </a:p>
          <a:p>
            <a:pPr marL="201168" lvl="1" indent="0">
              <a:buNone/>
            </a:pPr>
            <a:r>
              <a:rPr lang="en-GB" sz="1600" dirty="0">
                <a:latin typeface="+mj-lt"/>
                <a:sym typeface="Wingdings" panose="05000000000000000000" pitchFamily="2" charset="2"/>
              </a:rPr>
              <a:t>-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Q19E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: Use a filter to keep only children who are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x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 years old. Make sure their birth year (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Q19C_ano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) is coherent. </a:t>
            </a:r>
          </a:p>
          <a:p>
            <a:pPr marL="201168" lvl="1" indent="0">
              <a:buNone/>
            </a:pPr>
            <a:r>
              <a:rPr lang="en-GB" sz="1600" dirty="0">
                <a:latin typeface="+mj-lt"/>
                <a:sym typeface="Wingdings" panose="05000000000000000000" pitchFamily="2" charset="2"/>
              </a:rPr>
              <a:t>	 If this is not the case  Change the child’s age (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Q19E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), based on his birth year </a:t>
            </a:r>
          </a:p>
          <a:p>
            <a:pPr marL="201168" lvl="1" indent="0" algn="ctr">
              <a:buNone/>
            </a:pPr>
            <a:r>
              <a:rPr lang="en-GB" sz="1600" b="1" dirty="0">
                <a:latin typeface="+mj-lt"/>
                <a:sym typeface="Wingdings" panose="05000000000000000000" pitchFamily="2" charset="2"/>
              </a:rPr>
              <a:t>(</a:t>
            </a:r>
            <a:r>
              <a:rPr lang="en-GB" sz="1600" b="1" i="1" dirty="0">
                <a:latin typeface="+mj-lt"/>
                <a:sym typeface="Wingdings" panose="05000000000000000000" pitchFamily="2" charset="2"/>
              </a:rPr>
              <a:t>Q19C_ano </a:t>
            </a:r>
            <a:r>
              <a:rPr lang="en-GB" sz="1600" b="1" dirty="0">
                <a:latin typeface="+mj-lt"/>
                <a:sym typeface="Wingdings" panose="05000000000000000000" pitchFamily="2" charset="2"/>
              </a:rPr>
              <a:t>= year when the survey was made – </a:t>
            </a:r>
            <a:r>
              <a:rPr lang="en-GB" sz="1600" b="1" i="1" dirty="0">
                <a:latin typeface="+mj-lt"/>
                <a:sym typeface="Wingdings" panose="05000000000000000000" pitchFamily="2" charset="2"/>
              </a:rPr>
              <a:t>Q19C_ano</a:t>
            </a:r>
            <a:r>
              <a:rPr lang="en-GB" sz="1600" b="1" dirty="0">
                <a:latin typeface="+mj-lt"/>
                <a:sym typeface="Wingdings" panose="05000000000000000000" pitchFamily="2" charset="2"/>
              </a:rPr>
              <a:t>)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156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a) Use the filter to make some controls on the variables and modify certain inconsistencies</a:t>
            </a:r>
          </a:p>
          <a:p>
            <a:endParaRPr lang="en-GB" sz="1800" dirty="0">
              <a:latin typeface="+mj-lt"/>
            </a:endParaRPr>
          </a:p>
          <a:p>
            <a:pPr marL="201168" lvl="1" indent="0">
              <a:buNone/>
            </a:pPr>
            <a:r>
              <a:rPr lang="en-GB" sz="1600" u="sng" dirty="0">
                <a:latin typeface="+mj-lt"/>
                <a:sym typeface="Wingdings" panose="05000000000000000000" pitchFamily="2" charset="2"/>
              </a:rPr>
              <a:t>Use the filter to keep only children who are still dead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: </a:t>
            </a:r>
            <a:r>
              <a:rPr lang="en-GB" sz="1600" b="1" i="1" dirty="0">
                <a:latin typeface="+mj-lt"/>
                <a:sym typeface="Wingdings" panose="05000000000000000000" pitchFamily="2" charset="2"/>
              </a:rPr>
              <a:t>Q19D</a:t>
            </a:r>
            <a:r>
              <a:rPr lang="en-GB" sz="1600" b="1" dirty="0">
                <a:latin typeface="+mj-lt"/>
                <a:sym typeface="Wingdings" panose="05000000000000000000" pitchFamily="2" charset="2"/>
              </a:rPr>
              <a:t> = No</a:t>
            </a:r>
          </a:p>
          <a:p>
            <a:pPr marL="201168" lvl="1" indent="0">
              <a:buNone/>
            </a:pPr>
            <a:endParaRPr lang="en-GB" sz="1600" b="1" dirty="0">
              <a:latin typeface="+mj-lt"/>
              <a:sym typeface="Wingdings" panose="05000000000000000000" pitchFamily="2" charset="2"/>
            </a:endParaRPr>
          </a:p>
          <a:p>
            <a:pPr marL="201168" lvl="1" indent="0">
              <a:buNone/>
            </a:pPr>
            <a:r>
              <a:rPr lang="en-GB" sz="1600" dirty="0">
                <a:latin typeface="+mj-lt"/>
                <a:sym typeface="Wingdings" panose="05000000000000000000" pitchFamily="2" charset="2"/>
              </a:rPr>
              <a:t> - Make sure column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Q19E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, is empty.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111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EA67F61-9538-4AB9-9514-3EF18A56303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GB" sz="1800" dirty="0">
                    <a:latin typeface="+mj-lt"/>
                  </a:rPr>
                  <a:t>How to obtain a cleaned database?</a:t>
                </a:r>
              </a:p>
              <a:p>
                <a:r>
                  <a:rPr lang="en-GB" sz="1800" dirty="0">
                    <a:latin typeface="+mj-lt"/>
                  </a:rPr>
                  <a:t>a) Use the filter to make some controls on the variables and modify certain inconsistencies</a:t>
                </a:r>
              </a:p>
              <a:p>
                <a:endParaRPr lang="en-GB" sz="1800" dirty="0">
                  <a:latin typeface="+mj-lt"/>
                </a:endParaRPr>
              </a:p>
              <a:p>
                <a:pPr marL="201168" lvl="1" indent="0">
                  <a:buNone/>
                </a:pPr>
                <a:r>
                  <a:rPr lang="en-GB" sz="1600" u="sng" dirty="0">
                    <a:latin typeface="+mj-lt"/>
                    <a:sym typeface="Wingdings" panose="05000000000000000000" pitchFamily="2" charset="2"/>
                  </a:rPr>
                  <a:t>Use the filter to keep only children who are still dead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: </a:t>
                </a:r>
                <a:r>
                  <a:rPr lang="en-GB" sz="1600" b="1" i="1" dirty="0">
                    <a:latin typeface="+mj-lt"/>
                    <a:sym typeface="Wingdings" panose="05000000000000000000" pitchFamily="2" charset="2"/>
                  </a:rPr>
                  <a:t>Q19D</a:t>
                </a:r>
                <a:r>
                  <a:rPr lang="en-GB" sz="1600" b="1" dirty="0">
                    <a:latin typeface="+mj-lt"/>
                    <a:sym typeface="Wingdings" panose="05000000000000000000" pitchFamily="2" charset="2"/>
                  </a:rPr>
                  <a:t> = No</a:t>
                </a:r>
              </a:p>
              <a:p>
                <a:pPr marL="201168" lvl="1" indent="0">
                  <a:buNone/>
                </a:pPr>
                <a:endParaRPr lang="en-GB" sz="1600" b="1" dirty="0">
                  <a:latin typeface="+mj-lt"/>
                  <a:sym typeface="Wingdings" panose="05000000000000000000" pitchFamily="2" charset="2"/>
                </a:endParaRPr>
              </a:p>
              <a:p>
                <a:pPr marL="201168" lvl="1" indent="0">
                  <a:buNone/>
                </a:pP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 - Make sure column </a:t>
                </a:r>
                <a:r>
                  <a:rPr lang="en-GB" sz="1600" i="1" dirty="0">
                    <a:latin typeface="+mj-lt"/>
                    <a:sym typeface="Wingdings" panose="05000000000000000000" pitchFamily="2" charset="2"/>
                  </a:rPr>
                  <a:t>Q19E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, is empty.</a:t>
                </a:r>
              </a:p>
              <a:p>
                <a:pPr marL="201168" lvl="1" indent="0">
                  <a:buNone/>
                </a:pPr>
                <a:endParaRPr lang="en-GB" sz="1600" dirty="0">
                  <a:latin typeface="+mj-lt"/>
                  <a:sym typeface="Wingdings" panose="05000000000000000000" pitchFamily="2" charset="2"/>
                </a:endParaRPr>
              </a:p>
              <a:p>
                <a:pPr marL="201168" lvl="1" indent="0">
                  <a:buNone/>
                </a:pP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 - </a:t>
                </a:r>
                <a:r>
                  <a:rPr lang="en-GB" sz="1600" i="1" dirty="0">
                    <a:latin typeface="+mj-lt"/>
                    <a:sym typeface="Wingdings" panose="05000000000000000000" pitchFamily="2" charset="2"/>
                  </a:rPr>
                  <a:t>Q19F_ano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: Make sure the death year is superior or equal to the birth year (</a:t>
                </a:r>
                <a:r>
                  <a:rPr lang="en-GB" sz="1600" b="1" i="1" dirty="0">
                    <a:latin typeface="+mj-lt"/>
                    <a:sym typeface="Wingdings" panose="05000000000000000000" pitchFamily="2" charset="2"/>
                  </a:rPr>
                  <a:t>Q19F_anos </a:t>
                </a:r>
                <a14:m>
                  <m:oMath xmlns:m="http://schemas.openxmlformats.org/officeDocument/2006/math">
                    <m:r>
                      <a:rPr lang="en-GB" sz="1600" b="1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≥</m:t>
                    </m:r>
                  </m:oMath>
                </a14:m>
                <a:r>
                  <a:rPr lang="en-GB" sz="1600" b="1" dirty="0">
                    <a:latin typeface="+mj-lt"/>
                    <a:sym typeface="Wingdings" panose="05000000000000000000" pitchFamily="2" charset="2"/>
                  </a:rPr>
                  <a:t> </a:t>
                </a:r>
                <a:r>
                  <a:rPr lang="en-GB" sz="1600" b="1" i="1" dirty="0">
                    <a:latin typeface="+mj-lt"/>
                    <a:sym typeface="Wingdings" panose="05000000000000000000" pitchFamily="2" charset="2"/>
                  </a:rPr>
                  <a:t>Q19C_ano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)</a:t>
                </a:r>
              </a:p>
              <a:p>
                <a:pPr marL="201168" lvl="1" indent="0">
                  <a:buNone/>
                </a:pP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	If this is not the case, leave these 2 cells empty.</a:t>
                </a:r>
              </a:p>
              <a:p>
                <a:pPr marL="201168" lvl="1" indent="0">
                  <a:buNone/>
                </a:pPr>
                <a:endParaRPr lang="en-GB" sz="1600" dirty="0">
                  <a:latin typeface="+mj-lt"/>
                  <a:sym typeface="Wingdings" panose="05000000000000000000" pitchFamily="2" charset="2"/>
                </a:endParaRPr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EA67F61-9538-4AB9-9514-3EF18A5630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85" t="-151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81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EA67F61-9538-4AB9-9514-3EF18A56303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GB" sz="1800" dirty="0">
                    <a:latin typeface="+mj-lt"/>
                  </a:rPr>
                  <a:t>How to obtain a cleaned database?</a:t>
                </a:r>
              </a:p>
              <a:p>
                <a:r>
                  <a:rPr lang="en-GB" sz="1800" dirty="0">
                    <a:latin typeface="+mj-lt"/>
                  </a:rPr>
                  <a:t>a) Use the filter to make some controls on the variables and modify certain inconsistencies</a:t>
                </a:r>
              </a:p>
              <a:p>
                <a:endParaRPr lang="en-GB" sz="1800" dirty="0">
                  <a:latin typeface="+mj-lt"/>
                </a:endParaRPr>
              </a:p>
              <a:p>
                <a:pPr marL="201168" lvl="1" indent="0">
                  <a:buNone/>
                </a:pPr>
                <a:r>
                  <a:rPr lang="en-GB" sz="1600" u="sng" dirty="0">
                    <a:latin typeface="+mj-lt"/>
                    <a:sym typeface="Wingdings" panose="05000000000000000000" pitchFamily="2" charset="2"/>
                  </a:rPr>
                  <a:t>Use the filter to keep only children who are still dead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: </a:t>
                </a:r>
                <a:r>
                  <a:rPr lang="en-GB" sz="1600" b="1" i="1" dirty="0">
                    <a:latin typeface="+mj-lt"/>
                    <a:sym typeface="Wingdings" panose="05000000000000000000" pitchFamily="2" charset="2"/>
                  </a:rPr>
                  <a:t>Q19D</a:t>
                </a:r>
                <a:r>
                  <a:rPr lang="en-GB" sz="1600" b="1" dirty="0">
                    <a:latin typeface="+mj-lt"/>
                    <a:sym typeface="Wingdings" panose="05000000000000000000" pitchFamily="2" charset="2"/>
                  </a:rPr>
                  <a:t> = No</a:t>
                </a:r>
              </a:p>
              <a:p>
                <a:pPr marL="201168" lvl="1" indent="0">
                  <a:buNone/>
                </a:pPr>
                <a:endParaRPr lang="en-GB" sz="1600" b="1" dirty="0">
                  <a:latin typeface="+mj-lt"/>
                  <a:sym typeface="Wingdings" panose="05000000000000000000" pitchFamily="2" charset="2"/>
                </a:endParaRPr>
              </a:p>
              <a:p>
                <a:pPr marL="201168" lvl="1" indent="0">
                  <a:buNone/>
                </a:pP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 - Make sure column </a:t>
                </a:r>
                <a:r>
                  <a:rPr lang="en-GB" sz="1600" i="1" dirty="0">
                    <a:latin typeface="+mj-lt"/>
                    <a:sym typeface="Wingdings" panose="05000000000000000000" pitchFamily="2" charset="2"/>
                  </a:rPr>
                  <a:t>Q19E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, is empty.</a:t>
                </a:r>
              </a:p>
              <a:p>
                <a:pPr marL="201168" lvl="1" indent="0">
                  <a:buNone/>
                </a:pPr>
                <a:endParaRPr lang="en-GB" sz="1600" dirty="0">
                  <a:latin typeface="+mj-lt"/>
                  <a:sym typeface="Wingdings" panose="05000000000000000000" pitchFamily="2" charset="2"/>
                </a:endParaRPr>
              </a:p>
              <a:p>
                <a:pPr marL="201168" lvl="1" indent="0">
                  <a:buNone/>
                </a:pP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 - </a:t>
                </a:r>
                <a:r>
                  <a:rPr lang="en-GB" sz="1600" i="1" dirty="0">
                    <a:latin typeface="+mj-lt"/>
                    <a:sym typeface="Wingdings" panose="05000000000000000000" pitchFamily="2" charset="2"/>
                  </a:rPr>
                  <a:t>Q19F_ano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: Make sure the death year is superior or equal to the birth year (</a:t>
                </a:r>
                <a:r>
                  <a:rPr lang="en-GB" sz="1600" b="1" i="1" dirty="0">
                    <a:latin typeface="+mj-lt"/>
                    <a:sym typeface="Wingdings" panose="05000000000000000000" pitchFamily="2" charset="2"/>
                  </a:rPr>
                  <a:t>Q19F_anos </a:t>
                </a:r>
                <a14:m>
                  <m:oMath xmlns:m="http://schemas.openxmlformats.org/officeDocument/2006/math">
                    <m:r>
                      <a:rPr lang="en-GB" sz="1600" b="1" i="1"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≥</m:t>
                    </m:r>
                  </m:oMath>
                </a14:m>
                <a:r>
                  <a:rPr lang="en-GB" sz="1600" b="1" dirty="0">
                    <a:latin typeface="+mj-lt"/>
                    <a:sym typeface="Wingdings" panose="05000000000000000000" pitchFamily="2" charset="2"/>
                  </a:rPr>
                  <a:t> </a:t>
                </a:r>
                <a:r>
                  <a:rPr lang="en-GB" sz="1600" b="1" i="1" dirty="0">
                    <a:latin typeface="+mj-lt"/>
                    <a:sym typeface="Wingdings" panose="05000000000000000000" pitchFamily="2" charset="2"/>
                  </a:rPr>
                  <a:t>Q19C_ano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)</a:t>
                </a:r>
              </a:p>
              <a:p>
                <a:pPr marL="201168" lvl="1" indent="0">
                  <a:buNone/>
                </a:pP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	If this is not the case, leave these 2 cells empty.</a:t>
                </a:r>
              </a:p>
              <a:p>
                <a:pPr marL="201168" lvl="1" indent="0">
                  <a:buNone/>
                </a:pPr>
                <a:endParaRPr lang="en-GB" sz="1600" dirty="0">
                  <a:latin typeface="+mj-lt"/>
                  <a:sym typeface="Wingdings" panose="05000000000000000000" pitchFamily="2" charset="2"/>
                </a:endParaRPr>
              </a:p>
              <a:p>
                <a:pPr marL="201168" lvl="1" indent="0">
                  <a:buNone/>
                </a:pP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 - </a:t>
                </a:r>
                <a:r>
                  <a:rPr lang="en-GB" sz="1600" i="1" dirty="0">
                    <a:latin typeface="+mj-lt"/>
                    <a:sym typeface="Wingdings" panose="05000000000000000000" pitchFamily="2" charset="2"/>
                  </a:rPr>
                  <a:t>Q19G_outro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: If the cell is not empty, make sure the reason mentioned is consistent with what is mentioned in column 	</a:t>
                </a:r>
                <a:r>
                  <a:rPr lang="en-GB" sz="1600" i="1" dirty="0">
                    <a:latin typeface="+mj-lt"/>
                    <a:sym typeface="Wingdings" panose="05000000000000000000" pitchFamily="2" charset="2"/>
                  </a:rPr>
                  <a:t>Q19G. 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If this is not the case, fill out the information in column </a:t>
                </a:r>
                <a:r>
                  <a:rPr lang="en-GB" sz="1600" i="1" dirty="0">
                    <a:latin typeface="+mj-lt"/>
                    <a:sym typeface="Wingdings" panose="05000000000000000000" pitchFamily="2" charset="2"/>
                  </a:rPr>
                  <a:t>Q19G</a:t>
                </a:r>
                <a:r>
                  <a:rPr lang="en-GB" sz="1600" dirty="0">
                    <a:latin typeface="+mj-lt"/>
                    <a:sym typeface="Wingdings" panose="05000000000000000000" pitchFamily="2" charset="2"/>
                  </a:rPr>
                  <a:t>.</a:t>
                </a:r>
                <a:endParaRPr lang="en-GB" sz="1600" i="1" dirty="0">
                  <a:latin typeface="+mj-lt"/>
                  <a:sym typeface="Wingdings" panose="05000000000000000000" pitchFamily="2" charset="2"/>
                </a:endParaRPr>
              </a:p>
              <a:p>
                <a:pPr marL="201168" lvl="1" indent="0">
                  <a:buNone/>
                </a:pPr>
                <a:endParaRPr lang="en-GB" sz="1600" dirty="0">
                  <a:latin typeface="+mj-lt"/>
                  <a:sym typeface="Wingdings" panose="05000000000000000000" pitchFamily="2" charset="2"/>
                </a:endParaRPr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1EA67F61-9538-4AB9-9514-3EF18A5630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85" t="-1515" r="-36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0259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542477"/>
              </p:ext>
            </p:extLst>
          </p:nvPr>
        </p:nvGraphicFramePr>
        <p:xfrm>
          <a:off x="1097280" y="2661920"/>
          <a:ext cx="10058400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i="1" dirty="0">
                          <a:latin typeface="+mj-lt"/>
                        </a:rPr>
                        <a:t>Q19C_mes_alea_final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month</a:t>
                      </a:r>
                      <a:r>
                        <a:rPr lang="fr-FR" dirty="0">
                          <a:latin typeface="+mj-lt"/>
                        </a:rPr>
                        <a:t> of </a:t>
                      </a:r>
                      <a:r>
                        <a:rPr lang="fr-FR" dirty="0" err="1">
                          <a:latin typeface="+mj-lt"/>
                        </a:rPr>
                        <a:t>birth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Integer [1;12]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2B04FD46-B48D-4E5C-9280-A089EE40C706}"/>
              </a:ext>
            </a:extLst>
          </p:cNvPr>
          <p:cNvSpPr/>
          <p:nvPr/>
        </p:nvSpPr>
        <p:spPr>
          <a:xfrm>
            <a:off x="801643" y="5129431"/>
            <a:ext cx="111598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L2:</a:t>
            </a:r>
          </a:p>
          <a:p>
            <a:endParaRPr lang="fr-FR" sz="1600" u="sng" dirty="0">
              <a:latin typeface="+mj-lt"/>
            </a:endParaRPr>
          </a:p>
          <a:p>
            <a:r>
              <a:rPr lang="fr-FR" sz="1600" dirty="0">
                <a:latin typeface="+mj-lt"/>
              </a:rPr>
              <a:t>=SI(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K2</a:t>
            </a:r>
            <a:r>
              <a:rPr lang="fr-FR" sz="1600" dirty="0">
                <a:latin typeface="+mj-lt"/>
              </a:rPr>
              <a:t>&gt;0;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K2</a:t>
            </a:r>
            <a:r>
              <a:rPr lang="fr-FR" sz="1600" dirty="0">
                <a:latin typeface="+mj-lt"/>
              </a:rPr>
              <a:t>;SI(ET(</a:t>
            </a:r>
            <a:r>
              <a:rPr lang="fr-FR" sz="1600" dirty="0">
                <a:highlight>
                  <a:srgbClr val="FFDD4B"/>
                </a:highlight>
                <a:latin typeface="+mj-lt"/>
              </a:rPr>
              <a:t>N2</a:t>
            </a:r>
            <a:r>
              <a:rPr lang="fr-FR" sz="1600" dirty="0">
                <a:latin typeface="+mj-lt"/>
              </a:rPr>
              <a:t>="2-Nao";</a:t>
            </a:r>
            <a:r>
              <a:rPr lang="fr-FR" sz="1600" dirty="0">
                <a:highlight>
                  <a:srgbClr val="5DA8E1"/>
                </a:highlight>
                <a:latin typeface="+mj-lt"/>
              </a:rPr>
              <a:t>R2</a:t>
            </a:r>
            <a:r>
              <a:rPr lang="fr-FR" sz="1600" dirty="0">
                <a:latin typeface="+mj-lt"/>
              </a:rPr>
              <a:t>=</a:t>
            </a:r>
            <a:r>
              <a:rPr lang="fr-FR" sz="1600" dirty="0">
                <a:highlight>
                  <a:srgbClr val="FFC409"/>
                </a:highlight>
                <a:latin typeface="+mj-lt"/>
              </a:rPr>
              <a:t>M2</a:t>
            </a:r>
            <a:r>
              <a:rPr lang="fr-FR" sz="1600" dirty="0">
                <a:latin typeface="+mj-lt"/>
              </a:rPr>
              <a:t>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Q2</a:t>
            </a:r>
            <a:r>
              <a:rPr lang="fr-FR" sz="1600" dirty="0">
                <a:latin typeface="+mj-lt"/>
              </a:rPr>
              <a:t>&gt;0);ALEA.ENTRE.BORNES(1;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Q2</a:t>
            </a:r>
            <a:r>
              <a:rPr lang="fr-FR" sz="1600" dirty="0">
                <a:latin typeface="+mj-lt"/>
              </a:rPr>
              <a:t>);ALEA.ENTRE.BORNES(1;12)))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D554D2C-F02C-4F71-8827-C637B9EF7D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185" y="3716969"/>
            <a:ext cx="11529629" cy="1288289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72B770EF-1EDE-40D2-A835-F15B3B307826}"/>
              </a:ext>
            </a:extLst>
          </p:cNvPr>
          <p:cNvCxnSpPr>
            <a:cxnSpLocks/>
          </p:cNvCxnSpPr>
          <p:nvPr/>
        </p:nvCxnSpPr>
        <p:spPr>
          <a:xfrm flipV="1">
            <a:off x="6414868" y="4262511"/>
            <a:ext cx="450166" cy="130829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B1AE1599-F081-404E-85E0-FE866EC47AA8}"/>
              </a:ext>
            </a:extLst>
          </p:cNvPr>
          <p:cNvSpPr txBox="1"/>
          <p:nvPr/>
        </p:nvSpPr>
        <p:spPr>
          <a:xfrm>
            <a:off x="5739618" y="1845734"/>
            <a:ext cx="5355102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For some children, the month of birth is unknown. In this case, we generate a random month of birth, otherwise, we use the given month of birth.</a:t>
            </a:r>
          </a:p>
        </p:txBody>
      </p:sp>
    </p:spTree>
    <p:extLst>
      <p:ext uri="{BB962C8B-B14F-4D97-AF65-F5344CB8AC3E}">
        <p14:creationId xmlns:p14="http://schemas.microsoft.com/office/powerpoint/2010/main" val="3833896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103597"/>
              </p:ext>
            </p:extLst>
          </p:nvPr>
        </p:nvGraphicFramePr>
        <p:xfrm>
          <a:off x="1097280" y="2661920"/>
          <a:ext cx="10058400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i="1" dirty="0">
                          <a:latin typeface="+mj-lt"/>
                        </a:rPr>
                        <a:t>Q19_F_mes_alea_date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month</a:t>
                      </a:r>
                      <a:r>
                        <a:rPr lang="fr-FR" dirty="0">
                          <a:latin typeface="+mj-lt"/>
                        </a:rPr>
                        <a:t> of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Integer [1;12]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9A2423AB-6AD7-4536-A103-A2D26F6C4D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409" y="3688861"/>
            <a:ext cx="11879182" cy="1319237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60E3FF43-9A30-49CA-A745-85546F199FA9}"/>
              </a:ext>
            </a:extLst>
          </p:cNvPr>
          <p:cNvCxnSpPr>
            <a:cxnSpLocks/>
          </p:cNvCxnSpPr>
          <p:nvPr/>
        </p:nvCxnSpPr>
        <p:spPr>
          <a:xfrm flipV="1">
            <a:off x="9920068" y="4282152"/>
            <a:ext cx="450166" cy="130829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801643" y="5129431"/>
            <a:ext cx="111598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R2:</a:t>
            </a:r>
          </a:p>
          <a:p>
            <a:endParaRPr lang="fr-FR" sz="1600" u="sng" dirty="0">
              <a:latin typeface="+mj-lt"/>
            </a:endParaRPr>
          </a:p>
          <a:p>
            <a:r>
              <a:rPr lang="fr-FR" sz="1600" dirty="0">
                <a:latin typeface="+mj-lt"/>
              </a:rPr>
              <a:t>=SI(ET(</a:t>
            </a:r>
            <a:r>
              <a:rPr lang="fr-FR" sz="1600" dirty="0">
                <a:highlight>
                  <a:srgbClr val="FFDD4B"/>
                </a:highlight>
                <a:latin typeface="+mj-lt"/>
              </a:rPr>
              <a:t>N2</a:t>
            </a:r>
            <a:r>
              <a:rPr lang="fr-FR" sz="1600" dirty="0">
                <a:latin typeface="+mj-lt"/>
              </a:rPr>
              <a:t>="2-Nao";</a:t>
            </a:r>
            <a:r>
              <a:rPr lang="fr-FR" sz="1600" dirty="0">
                <a:highlight>
                  <a:srgbClr val="5DA8E1"/>
                </a:highlight>
                <a:latin typeface="+mj-lt"/>
              </a:rPr>
              <a:t>S2</a:t>
            </a:r>
            <a:r>
              <a:rPr lang="fr-FR" sz="1600" dirty="0">
                <a:latin typeface="+mj-lt"/>
              </a:rPr>
              <a:t>=</a:t>
            </a:r>
            <a:r>
              <a:rPr lang="fr-FR" sz="1600" dirty="0">
                <a:highlight>
                  <a:srgbClr val="FFC409"/>
                </a:highlight>
                <a:latin typeface="+mj-lt"/>
              </a:rPr>
              <a:t>M2</a:t>
            </a:r>
            <a:r>
              <a:rPr lang="fr-FR" sz="1600" dirty="0">
                <a:latin typeface="+mj-lt"/>
              </a:rPr>
              <a:t>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Q2</a:t>
            </a:r>
            <a:r>
              <a:rPr lang="fr-FR" sz="1600" dirty="0">
                <a:latin typeface="+mj-lt"/>
              </a:rPr>
              <a:t>="");ALEA.ENTRE.BORNES(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L2</a:t>
            </a:r>
            <a:r>
              <a:rPr lang="fr-FR" sz="1600" dirty="0">
                <a:latin typeface="+mj-lt"/>
              </a:rPr>
              <a:t>;12);SI(ET(</a:t>
            </a:r>
            <a:r>
              <a:rPr lang="fr-FR" sz="1600" dirty="0">
                <a:highlight>
                  <a:srgbClr val="FFDD4B"/>
                </a:highlight>
                <a:latin typeface="+mj-lt"/>
              </a:rPr>
              <a:t>N2</a:t>
            </a:r>
            <a:r>
              <a:rPr lang="fr-FR" sz="1600" dirty="0">
                <a:latin typeface="+mj-lt"/>
              </a:rPr>
              <a:t>="2-Nao";</a:t>
            </a:r>
            <a:r>
              <a:rPr lang="fr-FR" sz="1600" dirty="0">
                <a:highlight>
                  <a:srgbClr val="5DA8E1"/>
                </a:highlight>
                <a:latin typeface="+mj-lt"/>
              </a:rPr>
              <a:t>S2</a:t>
            </a:r>
            <a:r>
              <a:rPr lang="fr-FR" sz="1600" dirty="0">
                <a:latin typeface="+mj-lt"/>
              </a:rPr>
              <a:t>&gt;0;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Q2</a:t>
            </a:r>
            <a:r>
              <a:rPr lang="fr-FR" sz="1600" dirty="0">
                <a:latin typeface="+mj-lt"/>
              </a:rPr>
              <a:t>="");ALEA.ENTRE.BORNES(1;12);""))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FBF43D9-21A4-4C43-86CD-E04AE2FB8A44}"/>
              </a:ext>
            </a:extLst>
          </p:cNvPr>
          <p:cNvSpPr txBox="1"/>
          <p:nvPr/>
        </p:nvSpPr>
        <p:spPr>
          <a:xfrm>
            <a:off x="5739618" y="1845734"/>
            <a:ext cx="5355102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For some dead children, the month of death is unknown. In this case, we generate a random month of death, otherwise, we use the given month of death.</a:t>
            </a:r>
          </a:p>
        </p:txBody>
      </p:sp>
    </p:spTree>
    <p:extLst>
      <p:ext uri="{BB962C8B-B14F-4D97-AF65-F5344CB8AC3E}">
        <p14:creationId xmlns:p14="http://schemas.microsoft.com/office/powerpoint/2010/main" val="23255884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049573"/>
              </p:ext>
            </p:extLst>
          </p:nvPr>
        </p:nvGraphicFramePr>
        <p:xfrm>
          <a:off x="1097280" y="2661920"/>
          <a:ext cx="10058400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i="1" dirty="0">
                          <a:latin typeface="+mj-lt"/>
                        </a:rPr>
                        <a:t>Q19C_dias_alea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day</a:t>
                      </a:r>
                      <a:r>
                        <a:rPr lang="fr-FR" dirty="0">
                          <a:latin typeface="+mj-lt"/>
                        </a:rPr>
                        <a:t> of </a:t>
                      </a:r>
                      <a:r>
                        <a:rPr lang="fr-FR" dirty="0" err="1">
                          <a:latin typeface="+mj-lt"/>
                        </a:rPr>
                        <a:t>birth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Integer [1;31]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129431"/>
            <a:ext cx="109252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L2:</a:t>
            </a:r>
          </a:p>
          <a:p>
            <a:endParaRPr lang="fr-FR" sz="1600" u="sng" dirty="0">
              <a:latin typeface="+mj-lt"/>
            </a:endParaRPr>
          </a:p>
          <a:p>
            <a:r>
              <a:rPr lang="fr-FR" sz="1600" dirty="0">
                <a:latin typeface="+mj-lt"/>
              </a:rPr>
              <a:t>=SI(ET(</a:t>
            </a:r>
            <a:r>
              <a:rPr lang="fr-FR" sz="1600" dirty="0">
                <a:highlight>
                  <a:srgbClr val="FFDD4B"/>
                </a:highlight>
                <a:latin typeface="+mj-lt"/>
              </a:rPr>
              <a:t>O2</a:t>
            </a:r>
            <a:r>
              <a:rPr lang="fr-FR" sz="1600" dirty="0">
                <a:latin typeface="+mj-lt"/>
              </a:rPr>
              <a:t>="2-Nao";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R2</a:t>
            </a:r>
            <a:r>
              <a:rPr lang="fr-FR" sz="1600" dirty="0">
                <a:latin typeface="+mj-lt"/>
              </a:rPr>
              <a:t>=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M2</a:t>
            </a:r>
            <a:r>
              <a:rPr lang="fr-FR" sz="1600" dirty="0">
                <a:latin typeface="+mj-lt"/>
              </a:rPr>
              <a:t>;</a:t>
            </a:r>
            <a:r>
              <a:rPr lang="fr-FR" sz="1600" dirty="0">
                <a:highlight>
                  <a:srgbClr val="5DA8E1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=</a:t>
            </a:r>
            <a:r>
              <a:rPr lang="fr-FR" sz="1600" dirty="0">
                <a:highlight>
                  <a:srgbClr val="FFC409"/>
                </a:highlight>
                <a:latin typeface="+mj-lt"/>
              </a:rPr>
              <a:t>N2</a:t>
            </a:r>
            <a:r>
              <a:rPr lang="fr-FR" sz="1600" dirty="0">
                <a:latin typeface="+mj-lt"/>
              </a:rPr>
              <a:t>;</a:t>
            </a:r>
            <a:r>
              <a:rPr lang="fr-FR" sz="1600" dirty="0">
                <a:highlight>
                  <a:srgbClr val="FF85FF"/>
                </a:highlight>
                <a:latin typeface="+mj-lt"/>
              </a:rPr>
              <a:t>Q2</a:t>
            </a:r>
            <a:r>
              <a:rPr lang="fr-FR" sz="1600" dirty="0">
                <a:latin typeface="+mj-lt"/>
              </a:rPr>
              <a:t>&gt;0);ALEA.ENTRE.BORNES(1;</a:t>
            </a:r>
            <a:r>
              <a:rPr lang="fr-FR" sz="1600" dirty="0">
                <a:highlight>
                  <a:srgbClr val="FF85FF"/>
                </a:highlight>
                <a:latin typeface="+mj-lt"/>
              </a:rPr>
              <a:t>Q2</a:t>
            </a:r>
            <a:r>
              <a:rPr lang="fr-FR" sz="1600" dirty="0">
                <a:latin typeface="+mj-lt"/>
              </a:rPr>
              <a:t>);SI(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M2</a:t>
            </a:r>
            <a:r>
              <a:rPr lang="fr-FR" sz="1600" dirty="0">
                <a:latin typeface="+mj-lt"/>
              </a:rPr>
              <a:t>=2;ALEA.ENTRE.BORNES(1;28); SI(OU(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M2</a:t>
            </a:r>
            <a:r>
              <a:rPr lang="fr-FR" sz="1600" dirty="0">
                <a:latin typeface="+mj-lt"/>
              </a:rPr>
              <a:t>=4;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M2</a:t>
            </a:r>
            <a:r>
              <a:rPr lang="fr-FR" sz="1600" dirty="0">
                <a:latin typeface="+mj-lt"/>
              </a:rPr>
              <a:t>=6;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M2</a:t>
            </a:r>
            <a:r>
              <a:rPr lang="fr-FR" sz="1600" dirty="0">
                <a:latin typeface="+mj-lt"/>
              </a:rPr>
              <a:t>=9;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M2</a:t>
            </a:r>
            <a:r>
              <a:rPr lang="fr-FR" sz="1600" dirty="0">
                <a:latin typeface="+mj-lt"/>
              </a:rPr>
              <a:t>=11);ALEA.ENTRE.BORNES(1;30);ALEA.ENTRE.BORNES(1;31))))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60620FA-931B-4EE4-BFD4-727E388602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032" y="3530288"/>
            <a:ext cx="11801935" cy="1589649"/>
          </a:xfrm>
          <a:prstGeom prst="rect">
            <a:avLst/>
          </a:prstGeom>
        </p:spPr>
      </p:pic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0B154749-EE67-4455-AEE2-B3770314662C}"/>
              </a:ext>
            </a:extLst>
          </p:cNvPr>
          <p:cNvCxnSpPr>
            <a:cxnSpLocks/>
          </p:cNvCxnSpPr>
          <p:nvPr/>
        </p:nvCxnSpPr>
        <p:spPr>
          <a:xfrm flipV="1">
            <a:off x="6381584" y="4123579"/>
            <a:ext cx="450166" cy="130829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56E428CB-A1B9-44E4-B879-E8E034EDE9A1}"/>
              </a:ext>
            </a:extLst>
          </p:cNvPr>
          <p:cNvSpPr txBox="1"/>
          <p:nvPr/>
        </p:nvSpPr>
        <p:spPr>
          <a:xfrm>
            <a:off x="5739618" y="1845734"/>
            <a:ext cx="5355102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For some children, the day of birth is unknown. In this case, we generate a random day of birth, otherwise, we use the given day of birth.</a:t>
            </a:r>
          </a:p>
        </p:txBody>
      </p:sp>
    </p:spTree>
    <p:extLst>
      <p:ext uri="{BB962C8B-B14F-4D97-AF65-F5344CB8AC3E}">
        <p14:creationId xmlns:p14="http://schemas.microsoft.com/office/powerpoint/2010/main" val="710256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415332"/>
              </p:ext>
            </p:extLst>
          </p:nvPr>
        </p:nvGraphicFramePr>
        <p:xfrm>
          <a:off x="1097280" y="2661920"/>
          <a:ext cx="10058400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i="1" dirty="0">
                          <a:latin typeface="+mj-lt"/>
                        </a:rPr>
                        <a:t>Birth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date of </a:t>
                      </a:r>
                      <a:r>
                        <a:rPr lang="fr-FR" dirty="0" err="1">
                          <a:latin typeface="+mj-lt"/>
                        </a:rPr>
                        <a:t>birth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129431"/>
            <a:ext cx="1092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O2:</a:t>
            </a:r>
          </a:p>
          <a:p>
            <a:endParaRPr lang="fr-FR" sz="1600" u="sng" dirty="0">
              <a:latin typeface="+mj-lt"/>
            </a:endParaRPr>
          </a:p>
          <a:p>
            <a:r>
              <a:rPr lang="fr-FR" sz="1600" dirty="0">
                <a:latin typeface="+mj-lt"/>
              </a:rPr>
              <a:t>=DATE(</a:t>
            </a:r>
            <a:r>
              <a:rPr lang="fr-FR" sz="1600" dirty="0">
                <a:highlight>
                  <a:srgbClr val="FFC409"/>
                </a:highlight>
                <a:latin typeface="+mj-lt"/>
              </a:rPr>
              <a:t>N2</a:t>
            </a:r>
            <a:r>
              <a:rPr lang="fr-FR" sz="1600" dirty="0">
                <a:latin typeface="+mj-lt"/>
              </a:rPr>
              <a:t>;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M2</a:t>
            </a:r>
            <a:r>
              <a:rPr lang="fr-FR" sz="1600" dirty="0">
                <a:latin typeface="+mj-lt"/>
              </a:rPr>
              <a:t>;</a:t>
            </a:r>
            <a:r>
              <a:rPr lang="fr-FR" sz="1600" dirty="0">
                <a:highlight>
                  <a:srgbClr val="FFDD4B"/>
                </a:highlight>
                <a:latin typeface="+mj-lt"/>
              </a:rPr>
              <a:t>L2</a:t>
            </a:r>
            <a:r>
              <a:rPr lang="fr-FR" sz="1600" dirty="0">
                <a:latin typeface="+mj-lt"/>
              </a:rPr>
              <a:t>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DDFEB5-61A7-4A3D-9331-BFBCF713D5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264" y="3505496"/>
            <a:ext cx="11621471" cy="1586523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A61EB5A-8801-4936-A514-F95749DA49FF}"/>
              </a:ext>
            </a:extLst>
          </p:cNvPr>
          <p:cNvCxnSpPr>
            <a:cxnSpLocks/>
          </p:cNvCxnSpPr>
          <p:nvPr/>
        </p:nvCxnSpPr>
        <p:spPr>
          <a:xfrm flipV="1">
            <a:off x="8665698" y="4245187"/>
            <a:ext cx="1542298" cy="131155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8300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149505"/>
              </p:ext>
            </p:extLst>
          </p:nvPr>
        </p:nvGraphicFramePr>
        <p:xfrm>
          <a:off x="1097280" y="2661920"/>
          <a:ext cx="10058400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i="1" dirty="0">
                          <a:latin typeface="+mj-lt"/>
                        </a:rPr>
                        <a:t>Q19_F_dias_alea_date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day</a:t>
                      </a:r>
                      <a:r>
                        <a:rPr lang="fr-FR" dirty="0">
                          <a:latin typeface="+mj-lt"/>
                        </a:rPr>
                        <a:t> of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Integer [1;31]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016887"/>
            <a:ext cx="109252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S2:</a:t>
            </a:r>
          </a:p>
          <a:p>
            <a:endParaRPr lang="fr-FR" sz="1600" u="sng" dirty="0">
              <a:latin typeface="+mj-lt"/>
            </a:endParaRPr>
          </a:p>
          <a:p>
            <a:r>
              <a:rPr lang="fr-FR" sz="1600" dirty="0">
                <a:latin typeface="+mj-lt"/>
              </a:rPr>
              <a:t>=SI(</a:t>
            </a:r>
            <a:r>
              <a:rPr lang="fr-FR" sz="1600" dirty="0">
                <a:highlight>
                  <a:srgbClr val="FF85FF"/>
                </a:highlight>
                <a:latin typeface="+mj-lt"/>
              </a:rPr>
              <a:t>R2</a:t>
            </a:r>
            <a:r>
              <a:rPr lang="fr-FR" sz="1600" dirty="0">
                <a:latin typeface="+mj-lt"/>
              </a:rPr>
              <a:t>&lt;&gt;"";</a:t>
            </a:r>
            <a:r>
              <a:rPr lang="fr-FR" sz="1600" dirty="0">
                <a:highlight>
                  <a:srgbClr val="FF85FF"/>
                </a:highlight>
                <a:latin typeface="+mj-lt"/>
              </a:rPr>
              <a:t>R2</a:t>
            </a:r>
            <a:r>
              <a:rPr lang="fr-FR" sz="1600" dirty="0">
                <a:latin typeface="+mj-lt"/>
              </a:rPr>
              <a:t>;SI(ET(</a:t>
            </a:r>
            <a:r>
              <a:rPr lang="fr-FR" sz="1600" dirty="0">
                <a:highlight>
                  <a:srgbClr val="C0C0C0"/>
                </a:highlight>
                <a:latin typeface="+mj-lt"/>
              </a:rPr>
              <a:t>P2</a:t>
            </a:r>
            <a:r>
              <a:rPr lang="fr-FR" sz="1600" dirty="0">
                <a:latin typeface="+mj-lt"/>
              </a:rPr>
              <a:t>="2-Nao";</a:t>
            </a:r>
            <a:r>
              <a:rPr lang="fr-FR" sz="1600" dirty="0">
                <a:highlight>
                  <a:srgbClr val="5DA8E1"/>
                </a:highlight>
                <a:latin typeface="+mj-lt"/>
              </a:rPr>
              <a:t>V2</a:t>
            </a:r>
            <a:r>
              <a:rPr lang="fr-FR" sz="1600" dirty="0">
                <a:latin typeface="+mj-lt"/>
              </a:rPr>
              <a:t>=</a:t>
            </a:r>
            <a:r>
              <a:rPr lang="fr-FR" sz="1600" dirty="0">
                <a:highlight>
                  <a:srgbClr val="FFC409"/>
                </a:highlight>
                <a:latin typeface="+mj-lt"/>
              </a:rPr>
              <a:t>N2</a:t>
            </a:r>
            <a:r>
              <a:rPr lang="fr-FR" sz="1600" dirty="0">
                <a:latin typeface="+mj-lt"/>
              </a:rPr>
              <a:t>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=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M2</a:t>
            </a:r>
            <a:r>
              <a:rPr lang="fr-FR" sz="1600" dirty="0">
                <a:latin typeface="+mj-lt"/>
              </a:rPr>
              <a:t>;</a:t>
            </a:r>
            <a:r>
              <a:rPr lang="fr-FR" sz="1600" dirty="0">
                <a:highlight>
                  <a:srgbClr val="FF85FF"/>
                </a:highlight>
                <a:latin typeface="+mj-lt"/>
              </a:rPr>
              <a:t>R2</a:t>
            </a:r>
            <a:r>
              <a:rPr lang="fr-FR" sz="1600" dirty="0">
                <a:latin typeface="+mj-lt"/>
              </a:rPr>
              <a:t>="");ALEA.ENTRE.BORNES(</a:t>
            </a:r>
            <a:r>
              <a:rPr lang="fr-FR" sz="1600" dirty="0">
                <a:highlight>
                  <a:srgbClr val="FFDD4B"/>
                </a:highlight>
                <a:latin typeface="+mj-lt"/>
              </a:rPr>
              <a:t>L2</a:t>
            </a:r>
            <a:r>
              <a:rPr lang="fr-FR" sz="1600" dirty="0">
                <a:latin typeface="+mj-lt"/>
              </a:rPr>
              <a:t>;31);SI(ET(</a:t>
            </a:r>
            <a:r>
              <a:rPr lang="fr-FR" sz="1600" dirty="0">
                <a:highlight>
                  <a:srgbClr val="C0C0C0"/>
                </a:highlight>
                <a:latin typeface="+mj-lt"/>
              </a:rPr>
              <a:t>P2</a:t>
            </a:r>
            <a:r>
              <a:rPr lang="fr-FR" sz="1600" dirty="0">
                <a:latin typeface="+mj-lt"/>
              </a:rPr>
              <a:t>="2-Nao";</a:t>
            </a:r>
            <a:r>
              <a:rPr lang="fr-FR" sz="1600" dirty="0">
                <a:highlight>
                  <a:srgbClr val="5DA8E1"/>
                </a:highlight>
                <a:latin typeface="+mj-lt"/>
              </a:rPr>
              <a:t>V2</a:t>
            </a:r>
            <a:r>
              <a:rPr lang="fr-FR" sz="1600" dirty="0">
                <a:latin typeface="+mj-lt"/>
              </a:rPr>
              <a:t>&gt;0);SI(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=2;ALEA.ENTRE.BORNES(1;28);SI(OU(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=1;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=3;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=5;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=7;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=8;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=10;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=12);ALEA.ENTRE.BORNES(1;31);ALEA.ENTRE.BORNES(1;30)));"")))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FE93EF1-A165-43B5-A9C5-6460D96E5C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061" y="3570300"/>
            <a:ext cx="11935877" cy="1450757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3EB48EF5-DDDE-4867-942A-F2D687E116C9}"/>
              </a:ext>
            </a:extLst>
          </p:cNvPr>
          <p:cNvCxnSpPr>
            <a:cxnSpLocks/>
          </p:cNvCxnSpPr>
          <p:nvPr/>
        </p:nvCxnSpPr>
        <p:spPr>
          <a:xfrm flipV="1">
            <a:off x="8665698" y="4182702"/>
            <a:ext cx="815927" cy="137403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F1370916-CA8B-45B7-9C08-31F2442E1500}"/>
              </a:ext>
            </a:extLst>
          </p:cNvPr>
          <p:cNvSpPr txBox="1"/>
          <p:nvPr/>
        </p:nvSpPr>
        <p:spPr>
          <a:xfrm>
            <a:off x="5739618" y="1845734"/>
            <a:ext cx="5355102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For some dead children, the day of death is unknown. In this case, we generate a random day of death, otherwise, we use the given day of death.</a:t>
            </a:r>
          </a:p>
        </p:txBody>
      </p:sp>
    </p:spTree>
    <p:extLst>
      <p:ext uri="{BB962C8B-B14F-4D97-AF65-F5344CB8AC3E}">
        <p14:creationId xmlns:p14="http://schemas.microsoft.com/office/powerpoint/2010/main" val="468507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GB" sz="2800" dirty="0">
                <a:latin typeface="+mj-lt"/>
              </a:rPr>
              <a:t>1. Database presentation</a:t>
            </a:r>
          </a:p>
          <a:p>
            <a:pPr>
              <a:lnSpc>
                <a:spcPct val="200000"/>
              </a:lnSpc>
            </a:pPr>
            <a:r>
              <a:rPr lang="en-GB" sz="2800" dirty="0">
                <a:latin typeface="+mj-lt"/>
              </a:rPr>
              <a:t>2. Database cleaning</a:t>
            </a:r>
          </a:p>
          <a:p>
            <a:pPr>
              <a:lnSpc>
                <a:spcPct val="200000"/>
              </a:lnSpc>
            </a:pPr>
            <a:r>
              <a:rPr lang="en-GB" sz="2800" dirty="0">
                <a:latin typeface="+mj-lt"/>
              </a:rPr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117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643359"/>
              </p:ext>
            </p:extLst>
          </p:nvPr>
        </p:nvGraphicFramePr>
        <p:xfrm>
          <a:off x="1097280" y="2661920"/>
          <a:ext cx="10058400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i="1" dirty="0">
                          <a:latin typeface="+mj-lt"/>
                        </a:rPr>
                        <a:t>Q19F_date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Child’s</a:t>
                      </a:r>
                      <a:r>
                        <a:rPr lang="fr-FR" dirty="0">
                          <a:latin typeface="+mj-lt"/>
                        </a:rPr>
                        <a:t> date of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016887"/>
            <a:ext cx="1092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W2:</a:t>
            </a:r>
          </a:p>
          <a:p>
            <a:endParaRPr lang="fr-FR" sz="1600" u="sng" dirty="0">
              <a:latin typeface="+mj-lt"/>
            </a:endParaRPr>
          </a:p>
          <a:p>
            <a:r>
              <a:rPr lang="fr-FR" sz="1600" dirty="0">
                <a:latin typeface="+mj-lt"/>
              </a:rPr>
              <a:t>=SI(</a:t>
            </a:r>
            <a:r>
              <a:rPr lang="fr-FR" sz="1600" dirty="0">
                <a:highlight>
                  <a:srgbClr val="5DA8E1"/>
                </a:highlight>
                <a:latin typeface="+mj-lt"/>
              </a:rPr>
              <a:t>V2</a:t>
            </a:r>
            <a:r>
              <a:rPr lang="fr-FR" sz="1600" dirty="0">
                <a:latin typeface="+mj-lt"/>
              </a:rPr>
              <a:t>&gt;0;CONCATENER(</a:t>
            </a:r>
            <a:r>
              <a:rPr lang="fr-FR" sz="1600" dirty="0">
                <a:highlight>
                  <a:srgbClr val="FFDD4B"/>
                </a:highlight>
                <a:latin typeface="+mj-lt"/>
              </a:rPr>
              <a:t>S2</a:t>
            </a:r>
            <a:r>
              <a:rPr lang="fr-FR" sz="1600" dirty="0">
                <a:latin typeface="+mj-lt"/>
              </a:rPr>
              <a:t>;"/";SI(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&gt;0;</a:t>
            </a:r>
            <a:r>
              <a:rPr lang="fr-FR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fr-FR" sz="1600" dirty="0">
                <a:latin typeface="+mj-lt"/>
              </a:rPr>
              <a:t>;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U2</a:t>
            </a:r>
            <a:r>
              <a:rPr lang="fr-FR" sz="1600" dirty="0">
                <a:latin typeface="+mj-lt"/>
              </a:rPr>
              <a:t>);"/";</a:t>
            </a:r>
            <a:r>
              <a:rPr lang="fr-FR" sz="1600" dirty="0">
                <a:highlight>
                  <a:srgbClr val="5DA8E1"/>
                </a:highlight>
                <a:latin typeface="+mj-lt"/>
              </a:rPr>
              <a:t>V2</a:t>
            </a:r>
            <a:r>
              <a:rPr lang="fr-FR" sz="1600" dirty="0">
                <a:latin typeface="+mj-lt"/>
              </a:rPr>
              <a:t>);"")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B8F87FE-DFAF-4EEA-9719-2F94CFB1EB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931" y="3549257"/>
            <a:ext cx="11910138" cy="1347372"/>
          </a:xfrm>
          <a:prstGeom prst="rect">
            <a:avLst/>
          </a:prstGeom>
        </p:spPr>
      </p:pic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9E1DDB07-58AD-49C8-9F8C-9E8DEB00935E}"/>
              </a:ext>
            </a:extLst>
          </p:cNvPr>
          <p:cNvCxnSpPr>
            <a:cxnSpLocks/>
          </p:cNvCxnSpPr>
          <p:nvPr/>
        </p:nvCxnSpPr>
        <p:spPr>
          <a:xfrm flipV="1">
            <a:off x="5767754" y="4142548"/>
            <a:ext cx="5655212" cy="128758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312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762962"/>
              </p:ext>
            </p:extLst>
          </p:nvPr>
        </p:nvGraphicFramePr>
        <p:xfrm>
          <a:off x="1097280" y="2661920"/>
          <a:ext cx="10058400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i="1" dirty="0">
                          <a:latin typeface="+mj-lt"/>
                        </a:rPr>
                        <a:t>Q19F_dias_diff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Day of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r>
                        <a:rPr lang="fr-FR" dirty="0">
                          <a:latin typeface="+mj-lt"/>
                        </a:rPr>
                        <a:t> – Day of </a:t>
                      </a:r>
                      <a:r>
                        <a:rPr lang="fr-FR" dirty="0" err="1">
                          <a:latin typeface="+mj-lt"/>
                        </a:rPr>
                        <a:t>birth</a:t>
                      </a:r>
                      <a:endParaRPr lang="fr-F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016887"/>
            <a:ext cx="1092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X2:</a:t>
            </a:r>
          </a:p>
          <a:p>
            <a:endParaRPr lang="fr-FR" sz="1600" u="sng" dirty="0">
              <a:latin typeface="+mj-lt"/>
            </a:endParaRPr>
          </a:p>
          <a:p>
            <a:r>
              <a:rPr lang="pt-BR" sz="1600" dirty="0">
                <a:latin typeface="+mj-lt"/>
              </a:rPr>
              <a:t>=SI(</a:t>
            </a:r>
            <a:r>
              <a:rPr lang="pt-BR" sz="1600" dirty="0">
                <a:highlight>
                  <a:srgbClr val="5DA8E1"/>
                </a:highlight>
                <a:latin typeface="+mj-lt"/>
              </a:rPr>
              <a:t>W2</a:t>
            </a:r>
            <a:r>
              <a:rPr lang="pt-BR" sz="1600" dirty="0">
                <a:latin typeface="+mj-lt"/>
              </a:rPr>
              <a:t>="";"";SI(</a:t>
            </a:r>
            <a:r>
              <a:rPr lang="pt-BR" sz="1600" dirty="0">
                <a:highlight>
                  <a:srgbClr val="FF85FF"/>
                </a:highlight>
                <a:latin typeface="+mj-lt"/>
              </a:rPr>
              <a:t>R2</a:t>
            </a:r>
            <a:r>
              <a:rPr lang="pt-BR" sz="1600" dirty="0">
                <a:latin typeface="+mj-lt"/>
              </a:rPr>
              <a:t>="";</a:t>
            </a:r>
            <a:r>
              <a:rPr lang="pt-BR" sz="1600" dirty="0">
                <a:highlight>
                  <a:srgbClr val="FFDD4B"/>
                </a:highlight>
                <a:latin typeface="+mj-lt"/>
              </a:rPr>
              <a:t>S2</a:t>
            </a:r>
            <a:r>
              <a:rPr lang="pt-BR" sz="1600" dirty="0">
                <a:latin typeface="+mj-lt"/>
              </a:rPr>
              <a:t>-</a:t>
            </a:r>
            <a:r>
              <a:rPr lang="pt-BR" sz="1600" dirty="0">
                <a:highlight>
                  <a:srgbClr val="FF6600"/>
                </a:highlight>
                <a:latin typeface="+mj-lt"/>
              </a:rPr>
              <a:t>L2</a:t>
            </a:r>
            <a:r>
              <a:rPr lang="pt-BR" sz="1600" dirty="0">
                <a:latin typeface="+mj-lt"/>
              </a:rPr>
              <a:t>;</a:t>
            </a:r>
            <a:r>
              <a:rPr lang="pt-BR" sz="1600" dirty="0">
                <a:highlight>
                  <a:srgbClr val="FF85FF"/>
                </a:highlight>
                <a:latin typeface="+mj-lt"/>
              </a:rPr>
              <a:t>R2</a:t>
            </a:r>
            <a:r>
              <a:rPr lang="pt-BR" sz="1600" dirty="0">
                <a:latin typeface="+mj-lt"/>
              </a:rPr>
              <a:t>-</a:t>
            </a:r>
            <a:r>
              <a:rPr lang="pt-BR" sz="1600" dirty="0">
                <a:highlight>
                  <a:srgbClr val="FF6600"/>
                </a:highlight>
                <a:latin typeface="+mj-lt"/>
              </a:rPr>
              <a:t>L2</a:t>
            </a:r>
            <a:r>
              <a:rPr lang="pt-BR" sz="1600" dirty="0">
                <a:latin typeface="+mj-lt"/>
              </a:rPr>
              <a:t>))</a:t>
            </a:r>
            <a:endParaRPr lang="fr-FR" sz="1600" dirty="0">
              <a:latin typeface="+mj-lt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4307A0E-9CEF-4391-9971-D783DA7D30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67" y="3597379"/>
            <a:ext cx="11993666" cy="1365321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5B346C0F-87CC-4B9F-A8E5-CBB8A2E06922}"/>
              </a:ext>
            </a:extLst>
          </p:cNvPr>
          <p:cNvCxnSpPr>
            <a:cxnSpLocks/>
          </p:cNvCxnSpPr>
          <p:nvPr/>
        </p:nvCxnSpPr>
        <p:spPr>
          <a:xfrm flipV="1">
            <a:off x="4290646" y="4231118"/>
            <a:ext cx="7272997" cy="124121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DFD5B520-F6CD-4B97-AC6E-D78ECE7D8B7A}"/>
              </a:ext>
            </a:extLst>
          </p:cNvPr>
          <p:cNvSpPr txBox="1"/>
          <p:nvPr/>
        </p:nvSpPr>
        <p:spPr>
          <a:xfrm>
            <a:off x="5739618" y="1817598"/>
            <a:ext cx="5355102" cy="83099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 order to get the child’s age when he died, we calculate the difference between his death date and his birth date. </a:t>
            </a:r>
            <a:br>
              <a:rPr lang="en-US" sz="1200" dirty="0"/>
            </a:br>
            <a:r>
              <a:rPr lang="en-US" sz="1200" dirty="0"/>
              <a:t>	</a:t>
            </a:r>
            <a:r>
              <a:rPr lang="en-US" sz="1200" dirty="0" smtClean="0"/>
              <a:t>Firstly</a:t>
            </a:r>
            <a:r>
              <a:rPr lang="en-US" sz="1200" dirty="0"/>
              <a:t>, we calculate the difference between the day of death and the day of birth. </a:t>
            </a:r>
          </a:p>
        </p:txBody>
      </p:sp>
    </p:spTree>
    <p:extLst>
      <p:ext uri="{BB962C8B-B14F-4D97-AF65-F5344CB8AC3E}">
        <p14:creationId xmlns:p14="http://schemas.microsoft.com/office/powerpoint/2010/main" val="24655506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419497"/>
              </p:ext>
            </p:extLst>
          </p:nvPr>
        </p:nvGraphicFramePr>
        <p:xfrm>
          <a:off x="1097280" y="2661920"/>
          <a:ext cx="100584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i="1" dirty="0">
                          <a:latin typeface="+mj-lt"/>
                        </a:rPr>
                        <a:t>Q19F_dias_signe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Sign</a:t>
                      </a:r>
                      <a:r>
                        <a:rPr lang="fr-FR" dirty="0">
                          <a:latin typeface="+mj-lt"/>
                        </a:rPr>
                        <a:t> (positive or </a:t>
                      </a:r>
                      <a:r>
                        <a:rPr lang="fr-FR" dirty="0" err="1">
                          <a:latin typeface="+mj-lt"/>
                        </a:rPr>
                        <a:t>negative</a:t>
                      </a:r>
                      <a:r>
                        <a:rPr lang="fr-FR" dirty="0">
                          <a:latin typeface="+mj-lt"/>
                        </a:rPr>
                        <a:t>) of </a:t>
                      </a:r>
                      <a:r>
                        <a:rPr lang="fr-FR" i="1" dirty="0">
                          <a:latin typeface="+mj-lt"/>
                        </a:rPr>
                        <a:t>Q19F_dias_diff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dirty="0" err="1">
                          <a:latin typeface="+mj-lt"/>
                        </a:rPr>
                        <a:t>Bivariate</a:t>
                      </a:r>
                      <a:r>
                        <a:rPr lang="fr-FR" dirty="0">
                          <a:latin typeface="+mj-lt"/>
                        </a:rPr>
                        <a:t>: 0 (positive </a:t>
                      </a:r>
                      <a:r>
                        <a:rPr lang="fr-FR" dirty="0" err="1">
                          <a:latin typeface="+mj-lt"/>
                        </a:rPr>
                        <a:t>difference</a:t>
                      </a:r>
                      <a:r>
                        <a:rPr lang="fr-FR" dirty="0">
                          <a:latin typeface="+mj-lt"/>
                        </a:rPr>
                        <a:t>) / </a:t>
                      </a:r>
                      <a:br>
                        <a:rPr lang="fr-FR" dirty="0">
                          <a:latin typeface="+mj-lt"/>
                        </a:rPr>
                      </a:br>
                      <a:r>
                        <a:rPr lang="fr-FR" dirty="0">
                          <a:latin typeface="+mj-lt"/>
                        </a:rPr>
                        <a:t>-1 (</a:t>
                      </a:r>
                      <a:r>
                        <a:rPr lang="fr-FR" dirty="0" err="1">
                          <a:latin typeface="+mj-lt"/>
                        </a:rPr>
                        <a:t>negative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difference</a:t>
                      </a:r>
                      <a:r>
                        <a:rPr lang="fr-FR" dirty="0">
                          <a:latin typeface="+mj-lt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298241"/>
            <a:ext cx="1092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Y2:</a:t>
            </a:r>
          </a:p>
          <a:p>
            <a:endParaRPr lang="fr-FR" sz="1600" u="sng" dirty="0">
              <a:latin typeface="+mj-lt"/>
            </a:endParaRPr>
          </a:p>
          <a:p>
            <a:r>
              <a:rPr lang="it-IT" sz="1600" dirty="0">
                <a:latin typeface="+mj-lt"/>
              </a:rPr>
              <a:t>=SI(</a:t>
            </a:r>
            <a:r>
              <a:rPr lang="it-IT" sz="1600" dirty="0">
                <a:highlight>
                  <a:srgbClr val="5DA8E1"/>
                </a:highlight>
                <a:latin typeface="+mj-lt"/>
              </a:rPr>
              <a:t>X2</a:t>
            </a:r>
            <a:r>
              <a:rPr lang="it-IT" sz="1600" dirty="0">
                <a:latin typeface="+mj-lt"/>
              </a:rPr>
              <a:t>="";"";SI(</a:t>
            </a:r>
            <a:r>
              <a:rPr lang="it-IT" sz="1600" dirty="0">
                <a:highlight>
                  <a:srgbClr val="5DA8E1"/>
                </a:highlight>
                <a:latin typeface="+mj-lt"/>
              </a:rPr>
              <a:t>X2</a:t>
            </a:r>
            <a:r>
              <a:rPr lang="it-IT" sz="1600" dirty="0">
                <a:latin typeface="+mj-lt"/>
              </a:rPr>
              <a:t>&lt;0;-1;0))</a:t>
            </a:r>
            <a:endParaRPr lang="fr-FR" sz="1600" dirty="0">
              <a:latin typeface="+mj-lt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CCC173-92BA-4990-94FF-3D8887D1B5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755" y="3770803"/>
            <a:ext cx="11645450" cy="1374460"/>
          </a:xfrm>
          <a:prstGeom prst="rect">
            <a:avLst/>
          </a:prstGeom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5B9CCD3C-36B8-4CBF-A7CC-5C554B95FB54}"/>
              </a:ext>
            </a:extLst>
          </p:cNvPr>
          <p:cNvCxnSpPr>
            <a:cxnSpLocks/>
          </p:cNvCxnSpPr>
          <p:nvPr/>
        </p:nvCxnSpPr>
        <p:spPr>
          <a:xfrm flipV="1">
            <a:off x="4290646" y="4392230"/>
            <a:ext cx="6925994" cy="14317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11E2902C-F342-4236-90D1-AD5173722FD0}"/>
              </a:ext>
            </a:extLst>
          </p:cNvPr>
          <p:cNvSpPr txBox="1"/>
          <p:nvPr/>
        </p:nvSpPr>
        <p:spPr>
          <a:xfrm>
            <a:off x="5739618" y="1817598"/>
            <a:ext cx="5355102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If the day of death is inferior to the day of birth, the number obtained previously is negative. This column will be useful to take this situation into account. </a:t>
            </a:r>
          </a:p>
        </p:txBody>
      </p:sp>
    </p:spTree>
    <p:extLst>
      <p:ext uri="{BB962C8B-B14F-4D97-AF65-F5344CB8AC3E}">
        <p14:creationId xmlns:p14="http://schemas.microsoft.com/office/powerpoint/2010/main" val="32023563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557301"/>
              </p:ext>
            </p:extLst>
          </p:nvPr>
        </p:nvGraphicFramePr>
        <p:xfrm>
          <a:off x="1097280" y="2661920"/>
          <a:ext cx="100584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i="1" dirty="0">
                          <a:latin typeface="+mj-lt"/>
                        </a:rPr>
                        <a:t>Q19F_dias_diff_final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Real </a:t>
                      </a:r>
                      <a:r>
                        <a:rPr lang="en-US" noProof="0" dirty="0">
                          <a:latin typeface="+mj-lt"/>
                        </a:rPr>
                        <a:t>difference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between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day</a:t>
                      </a:r>
                      <a:r>
                        <a:rPr lang="fr-FR" dirty="0">
                          <a:latin typeface="+mj-lt"/>
                        </a:rPr>
                        <a:t> of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r>
                        <a:rPr lang="fr-FR" dirty="0">
                          <a:latin typeface="+mj-lt"/>
                        </a:rPr>
                        <a:t> and </a:t>
                      </a:r>
                      <a:r>
                        <a:rPr lang="fr-FR" dirty="0" err="1">
                          <a:latin typeface="+mj-lt"/>
                        </a:rPr>
                        <a:t>day</a:t>
                      </a:r>
                      <a:r>
                        <a:rPr lang="fr-FR" dirty="0">
                          <a:latin typeface="+mj-lt"/>
                        </a:rPr>
                        <a:t> of </a:t>
                      </a:r>
                      <a:r>
                        <a:rPr lang="fr-FR" dirty="0" err="1">
                          <a:latin typeface="+mj-lt"/>
                        </a:rPr>
                        <a:t>birth</a:t>
                      </a:r>
                      <a:endParaRPr lang="fr-FR" i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298241"/>
            <a:ext cx="1092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Z2:</a:t>
            </a:r>
          </a:p>
          <a:p>
            <a:endParaRPr lang="fr-FR" sz="1600" u="sng" dirty="0">
              <a:latin typeface="+mj-lt"/>
            </a:endParaRPr>
          </a:p>
          <a:p>
            <a:r>
              <a:rPr lang="es-ES" sz="1600" dirty="0">
                <a:latin typeface="+mj-lt"/>
              </a:rPr>
              <a:t>=SI(</a:t>
            </a:r>
            <a:r>
              <a:rPr lang="es-ES" sz="1600" dirty="0">
                <a:highlight>
                  <a:srgbClr val="FFDD4B"/>
                </a:highlight>
                <a:latin typeface="+mj-lt"/>
              </a:rPr>
              <a:t>Y2</a:t>
            </a:r>
            <a:r>
              <a:rPr lang="es-ES" sz="1600" dirty="0">
                <a:latin typeface="+mj-lt"/>
              </a:rPr>
              <a:t>&gt;=0;</a:t>
            </a:r>
            <a:r>
              <a:rPr lang="es-ES" sz="1600" dirty="0">
                <a:highlight>
                  <a:srgbClr val="5DA8E1"/>
                </a:highlight>
                <a:latin typeface="+mj-lt"/>
              </a:rPr>
              <a:t>X2</a:t>
            </a:r>
            <a:r>
              <a:rPr lang="es-ES" sz="1600" dirty="0">
                <a:latin typeface="+mj-lt"/>
              </a:rPr>
              <a:t>;</a:t>
            </a:r>
            <a:r>
              <a:rPr lang="es-ES" sz="1600" dirty="0">
                <a:highlight>
                  <a:srgbClr val="5DA8E1"/>
                </a:highlight>
                <a:latin typeface="+mj-lt"/>
              </a:rPr>
              <a:t>X2</a:t>
            </a:r>
            <a:r>
              <a:rPr lang="es-ES" sz="1600" dirty="0">
                <a:latin typeface="+mj-lt"/>
              </a:rPr>
              <a:t>+30,42)</a:t>
            </a:r>
            <a:endParaRPr lang="fr-FR" sz="1600" dirty="0">
              <a:latin typeface="+mj-lt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B4F4D0A-5BCC-42FD-8294-DB5C5F02DD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286" y="3840690"/>
            <a:ext cx="11525428" cy="1279951"/>
          </a:xfrm>
          <a:prstGeom prst="rect">
            <a:avLst/>
          </a:prstGeom>
        </p:spPr>
      </p:pic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EB0EABBC-FCB0-4BB3-94AB-74572E5FB0A8}"/>
              </a:ext>
            </a:extLst>
          </p:cNvPr>
          <p:cNvCxnSpPr>
            <a:cxnSpLocks/>
          </p:cNvCxnSpPr>
          <p:nvPr/>
        </p:nvCxnSpPr>
        <p:spPr>
          <a:xfrm flipV="1">
            <a:off x="4290646" y="4421431"/>
            <a:ext cx="6639951" cy="137446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64245721-FB84-45FD-AA73-D24552A4052F}"/>
              </a:ext>
            </a:extLst>
          </p:cNvPr>
          <p:cNvSpPr txBox="1"/>
          <p:nvPr/>
        </p:nvSpPr>
        <p:spPr>
          <a:xfrm>
            <a:off x="5739618" y="1817598"/>
            <a:ext cx="5355102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Once we took the case mentioned previously into account, we calculate the real difference between the day of death and day of birth (e.g. a positive number). </a:t>
            </a:r>
          </a:p>
        </p:txBody>
      </p:sp>
    </p:spTree>
    <p:extLst>
      <p:ext uri="{BB962C8B-B14F-4D97-AF65-F5344CB8AC3E}">
        <p14:creationId xmlns:p14="http://schemas.microsoft.com/office/powerpoint/2010/main" val="30074746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523624"/>
              </p:ext>
            </p:extLst>
          </p:nvPr>
        </p:nvGraphicFramePr>
        <p:xfrm>
          <a:off x="1097280" y="2661920"/>
          <a:ext cx="10058400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i="1" dirty="0">
                          <a:latin typeface="+mj-lt"/>
                        </a:rPr>
                        <a:t>Q19F_mes_diff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Death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month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– Birth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month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185699"/>
            <a:ext cx="1092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AA2:</a:t>
            </a:r>
          </a:p>
          <a:p>
            <a:endParaRPr lang="fr-FR" sz="1600" u="sng" dirty="0">
              <a:latin typeface="+mj-lt"/>
            </a:endParaRPr>
          </a:p>
          <a:p>
            <a:r>
              <a:rPr lang="it-IT" sz="1600" dirty="0">
                <a:latin typeface="+mj-lt"/>
              </a:rPr>
              <a:t>=SI(</a:t>
            </a:r>
            <a:r>
              <a:rPr lang="it-IT" sz="1600" dirty="0">
                <a:highlight>
                  <a:srgbClr val="FFDD4B"/>
                </a:highlight>
                <a:latin typeface="+mj-lt"/>
              </a:rPr>
              <a:t>W2</a:t>
            </a:r>
            <a:r>
              <a:rPr lang="it-IT" sz="1600" dirty="0">
                <a:latin typeface="+mj-lt"/>
              </a:rPr>
              <a:t>="";"";SI(</a:t>
            </a:r>
            <a:r>
              <a:rPr lang="it-IT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it-IT" sz="1600" dirty="0">
                <a:latin typeface="+mj-lt"/>
              </a:rPr>
              <a:t>="";</a:t>
            </a:r>
            <a:r>
              <a:rPr lang="it-IT" sz="1600" dirty="0">
                <a:highlight>
                  <a:srgbClr val="AC75D5"/>
                </a:highlight>
                <a:latin typeface="+mj-lt"/>
              </a:rPr>
              <a:t>U2</a:t>
            </a:r>
            <a:r>
              <a:rPr lang="it-IT" sz="1600" dirty="0">
                <a:latin typeface="+mj-lt"/>
              </a:rPr>
              <a:t>-</a:t>
            </a:r>
            <a:r>
              <a:rPr lang="it-IT" sz="1600" dirty="0">
                <a:highlight>
                  <a:srgbClr val="FF85FF"/>
                </a:highlight>
                <a:latin typeface="+mj-lt"/>
              </a:rPr>
              <a:t>M2</a:t>
            </a:r>
            <a:r>
              <a:rPr lang="it-IT" sz="1600" dirty="0">
                <a:latin typeface="+mj-lt"/>
              </a:rPr>
              <a:t>+</a:t>
            </a:r>
            <a:r>
              <a:rPr lang="it-IT" sz="1600" dirty="0">
                <a:highlight>
                  <a:srgbClr val="5DA8E1"/>
                </a:highlight>
                <a:latin typeface="+mj-lt"/>
              </a:rPr>
              <a:t>Y2</a:t>
            </a:r>
            <a:r>
              <a:rPr lang="it-IT" sz="1600" dirty="0">
                <a:latin typeface="+mj-lt"/>
              </a:rPr>
              <a:t>;</a:t>
            </a:r>
            <a:r>
              <a:rPr lang="it-IT" sz="1600" dirty="0">
                <a:highlight>
                  <a:srgbClr val="FF6600"/>
                </a:highlight>
                <a:latin typeface="+mj-lt"/>
              </a:rPr>
              <a:t>T2</a:t>
            </a:r>
            <a:r>
              <a:rPr lang="it-IT" sz="1600" dirty="0">
                <a:latin typeface="+mj-lt"/>
              </a:rPr>
              <a:t>-</a:t>
            </a:r>
            <a:r>
              <a:rPr lang="it-IT" sz="1600" dirty="0">
                <a:highlight>
                  <a:srgbClr val="FF85FF"/>
                </a:highlight>
                <a:latin typeface="+mj-lt"/>
              </a:rPr>
              <a:t>M2</a:t>
            </a:r>
            <a:r>
              <a:rPr lang="it-IT" sz="1600" dirty="0">
                <a:latin typeface="+mj-lt"/>
              </a:rPr>
              <a:t>+</a:t>
            </a:r>
            <a:r>
              <a:rPr lang="it-IT" sz="1600" dirty="0">
                <a:highlight>
                  <a:srgbClr val="5DA8E1"/>
                </a:highlight>
                <a:latin typeface="+mj-lt"/>
              </a:rPr>
              <a:t>Y2</a:t>
            </a:r>
            <a:r>
              <a:rPr lang="it-IT" sz="1600" dirty="0">
                <a:latin typeface="+mj-lt"/>
              </a:rPr>
              <a:t>))</a:t>
            </a:r>
            <a:endParaRPr lang="fr-FR" sz="1600" dirty="0">
              <a:latin typeface="+mj-lt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4D98B2D-5F10-4811-A994-9A21AC4B1A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792" y="3606601"/>
            <a:ext cx="11484416" cy="1301912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20BA60E4-84E3-4077-84A0-8043B5842E53}"/>
              </a:ext>
            </a:extLst>
          </p:cNvPr>
          <p:cNvCxnSpPr>
            <a:cxnSpLocks/>
          </p:cNvCxnSpPr>
          <p:nvPr/>
        </p:nvCxnSpPr>
        <p:spPr>
          <a:xfrm flipV="1">
            <a:off x="4698609" y="4188691"/>
            <a:ext cx="6311705" cy="124143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933A0D06-F3D2-4A79-BA35-AAB34FBE3064}"/>
              </a:ext>
            </a:extLst>
          </p:cNvPr>
          <p:cNvSpPr txBox="1"/>
          <p:nvPr/>
        </p:nvSpPr>
        <p:spPr>
          <a:xfrm>
            <a:off x="5332006" y="1783728"/>
            <a:ext cx="6859994" cy="83099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 order to get the child’s age when he died, we calculate the difference between his death date and his birth date. </a:t>
            </a:r>
            <a:br>
              <a:rPr lang="en-US" sz="1200" dirty="0"/>
            </a:br>
            <a:r>
              <a:rPr lang="en-US" sz="1200" dirty="0"/>
              <a:t>	Secondly, we calculate the difference between the month of death and the month of birth. We take the day-difference into account: if day of death &lt; day of birth, we must deduct 1 in the month-difference.</a:t>
            </a:r>
          </a:p>
        </p:txBody>
      </p:sp>
    </p:spTree>
    <p:extLst>
      <p:ext uri="{BB962C8B-B14F-4D97-AF65-F5344CB8AC3E}">
        <p14:creationId xmlns:p14="http://schemas.microsoft.com/office/powerpoint/2010/main" val="938797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324227"/>
              </p:ext>
            </p:extLst>
          </p:nvPr>
        </p:nvGraphicFramePr>
        <p:xfrm>
          <a:off x="1097280" y="2661920"/>
          <a:ext cx="100584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i="1" dirty="0">
                          <a:latin typeface="+mj-lt"/>
                        </a:rPr>
                        <a:t>Q19F_mes_signe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>
                          <a:latin typeface="+mj-lt"/>
                        </a:rPr>
                        <a:t>Sign</a:t>
                      </a:r>
                      <a:r>
                        <a:rPr lang="fr-FR" dirty="0">
                          <a:latin typeface="+mj-lt"/>
                        </a:rPr>
                        <a:t> (positive or </a:t>
                      </a:r>
                      <a:r>
                        <a:rPr lang="fr-FR" dirty="0" err="1">
                          <a:latin typeface="+mj-lt"/>
                        </a:rPr>
                        <a:t>negative</a:t>
                      </a:r>
                      <a:r>
                        <a:rPr lang="fr-FR" dirty="0">
                          <a:latin typeface="+mj-lt"/>
                        </a:rPr>
                        <a:t>) of </a:t>
                      </a:r>
                      <a:r>
                        <a:rPr lang="fr-FR" i="1" dirty="0">
                          <a:latin typeface="+mj-lt"/>
                        </a:rPr>
                        <a:t>Q19F_mes_diff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298241"/>
            <a:ext cx="1092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AB2:</a:t>
            </a:r>
          </a:p>
          <a:p>
            <a:endParaRPr lang="fr-FR" sz="1600" u="sng" dirty="0">
              <a:latin typeface="+mj-lt"/>
            </a:endParaRPr>
          </a:p>
          <a:p>
            <a:r>
              <a:rPr lang="it-IT" sz="1600" dirty="0">
                <a:latin typeface="+mj-lt"/>
              </a:rPr>
              <a:t>=SI(</a:t>
            </a:r>
            <a:r>
              <a:rPr lang="it-IT" sz="1600" dirty="0">
                <a:highlight>
                  <a:srgbClr val="AC75D5"/>
                </a:highlight>
                <a:latin typeface="+mj-lt"/>
              </a:rPr>
              <a:t>AA2</a:t>
            </a:r>
            <a:r>
              <a:rPr lang="it-IT" sz="1600" dirty="0">
                <a:latin typeface="+mj-lt"/>
              </a:rPr>
              <a:t>="";"";SI(</a:t>
            </a:r>
            <a:r>
              <a:rPr lang="it-IT" sz="1600" dirty="0">
                <a:highlight>
                  <a:srgbClr val="AC75D5"/>
                </a:highlight>
                <a:latin typeface="+mj-lt"/>
              </a:rPr>
              <a:t>AA2</a:t>
            </a:r>
            <a:r>
              <a:rPr lang="it-IT" sz="1600" dirty="0">
                <a:latin typeface="+mj-lt"/>
              </a:rPr>
              <a:t>&lt;0;-1;0))</a:t>
            </a:r>
            <a:endParaRPr lang="fr-FR" sz="1600" dirty="0">
              <a:latin typeface="+mj-lt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8211187-78F4-4B20-99EE-D8C1B8D833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921" y="3898926"/>
            <a:ext cx="11500157" cy="1332453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2AF04E41-0819-48A8-AC3C-4308AA87FC36}"/>
              </a:ext>
            </a:extLst>
          </p:cNvPr>
          <p:cNvCxnSpPr>
            <a:cxnSpLocks/>
          </p:cNvCxnSpPr>
          <p:nvPr/>
        </p:nvCxnSpPr>
        <p:spPr>
          <a:xfrm flipV="1">
            <a:off x="4290646" y="4514426"/>
            <a:ext cx="6925994" cy="130960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E41A93D7-C18E-4043-B8AE-6FCC980FE3EB}"/>
              </a:ext>
            </a:extLst>
          </p:cNvPr>
          <p:cNvSpPr txBox="1"/>
          <p:nvPr/>
        </p:nvSpPr>
        <p:spPr>
          <a:xfrm>
            <a:off x="5739618" y="1817598"/>
            <a:ext cx="5355102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If the month of death is inferior to the month of birth, the number obtained previously is negative. This column will be useful to take this situation into account. </a:t>
            </a:r>
          </a:p>
        </p:txBody>
      </p:sp>
    </p:spTree>
    <p:extLst>
      <p:ext uri="{BB962C8B-B14F-4D97-AF65-F5344CB8AC3E}">
        <p14:creationId xmlns:p14="http://schemas.microsoft.com/office/powerpoint/2010/main" val="8512233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154973"/>
              </p:ext>
            </p:extLst>
          </p:nvPr>
        </p:nvGraphicFramePr>
        <p:xfrm>
          <a:off x="1097280" y="2661920"/>
          <a:ext cx="100584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i="1" dirty="0">
                          <a:latin typeface="+mj-lt"/>
                        </a:rPr>
                        <a:t>Q19F_mes_diff_final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+mj-lt"/>
                        </a:rPr>
                        <a:t>Real </a:t>
                      </a:r>
                      <a:r>
                        <a:rPr lang="en-US" noProof="0" dirty="0">
                          <a:latin typeface="+mj-lt"/>
                        </a:rPr>
                        <a:t>difference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between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death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month</a:t>
                      </a:r>
                      <a:r>
                        <a:rPr lang="fr-FR" dirty="0">
                          <a:latin typeface="+mj-lt"/>
                        </a:rPr>
                        <a:t> and </a:t>
                      </a:r>
                      <a:r>
                        <a:rPr lang="fr-FR" dirty="0" err="1">
                          <a:latin typeface="+mj-lt"/>
                        </a:rPr>
                        <a:t>birth</a:t>
                      </a:r>
                      <a:r>
                        <a:rPr lang="fr-FR" dirty="0">
                          <a:latin typeface="+mj-lt"/>
                        </a:rPr>
                        <a:t> </a:t>
                      </a:r>
                      <a:r>
                        <a:rPr lang="fr-FR" dirty="0" err="1">
                          <a:latin typeface="+mj-lt"/>
                        </a:rPr>
                        <a:t>month</a:t>
                      </a:r>
                      <a:endParaRPr lang="fr-FR" i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298241"/>
            <a:ext cx="1092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AC2:</a:t>
            </a:r>
          </a:p>
          <a:p>
            <a:endParaRPr lang="fr-FR" sz="1600" u="sng" dirty="0">
              <a:latin typeface="+mj-lt"/>
            </a:endParaRPr>
          </a:p>
          <a:p>
            <a:r>
              <a:rPr lang="it-IT" sz="1600" dirty="0">
                <a:latin typeface="+mj-lt"/>
              </a:rPr>
              <a:t>=SI(</a:t>
            </a:r>
            <a:r>
              <a:rPr lang="it-IT" sz="1600" dirty="0">
                <a:highlight>
                  <a:srgbClr val="AC75D5"/>
                </a:highlight>
                <a:latin typeface="+mj-lt"/>
              </a:rPr>
              <a:t>AA2</a:t>
            </a:r>
            <a:r>
              <a:rPr lang="it-IT" sz="1600" dirty="0">
                <a:latin typeface="+mj-lt"/>
              </a:rPr>
              <a:t>="";"";SI(</a:t>
            </a:r>
            <a:r>
              <a:rPr lang="it-IT" sz="1600" dirty="0">
                <a:highlight>
                  <a:srgbClr val="FFDD4B"/>
                </a:highlight>
                <a:latin typeface="+mj-lt"/>
              </a:rPr>
              <a:t>AB2</a:t>
            </a:r>
            <a:r>
              <a:rPr lang="it-IT" sz="1600" dirty="0">
                <a:latin typeface="+mj-lt"/>
              </a:rPr>
              <a:t>&gt;=0;</a:t>
            </a:r>
            <a:r>
              <a:rPr lang="it-IT" sz="1600" dirty="0">
                <a:highlight>
                  <a:srgbClr val="AC75D5"/>
                </a:highlight>
                <a:latin typeface="+mj-lt"/>
              </a:rPr>
              <a:t>AA2</a:t>
            </a:r>
            <a:r>
              <a:rPr lang="it-IT" sz="1600" dirty="0">
                <a:latin typeface="+mj-lt"/>
              </a:rPr>
              <a:t>;</a:t>
            </a:r>
            <a:r>
              <a:rPr lang="it-IT" sz="1600" dirty="0">
                <a:highlight>
                  <a:srgbClr val="AC75D5"/>
                </a:highlight>
                <a:latin typeface="+mj-lt"/>
              </a:rPr>
              <a:t>AA2</a:t>
            </a:r>
            <a:r>
              <a:rPr lang="it-IT" sz="1600" dirty="0">
                <a:latin typeface="+mj-lt"/>
              </a:rPr>
              <a:t>+12))</a:t>
            </a:r>
            <a:endParaRPr lang="fr-FR" sz="1600" dirty="0">
              <a:latin typeface="+mj-lt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9B1516-DAE4-429A-AC50-0ED473FE8A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271" y="3826463"/>
            <a:ext cx="11815458" cy="1224398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5EC48653-19EF-4116-A260-FCCE83785DEB}"/>
              </a:ext>
            </a:extLst>
          </p:cNvPr>
          <p:cNvCxnSpPr>
            <a:cxnSpLocks/>
          </p:cNvCxnSpPr>
          <p:nvPr/>
        </p:nvCxnSpPr>
        <p:spPr>
          <a:xfrm flipV="1">
            <a:off x="4290646" y="4438662"/>
            <a:ext cx="7146388" cy="135722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1794E0B4-27F2-4E35-8431-281DA25A116B}"/>
              </a:ext>
            </a:extLst>
          </p:cNvPr>
          <p:cNvSpPr txBox="1"/>
          <p:nvPr/>
        </p:nvSpPr>
        <p:spPr>
          <a:xfrm>
            <a:off x="5739618" y="1817598"/>
            <a:ext cx="5355102" cy="64633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Once we took the case mentioned previously into account, we calculate the real difference between the month of death and month of birth (e.g. a positive number). </a:t>
            </a:r>
          </a:p>
        </p:txBody>
      </p:sp>
    </p:spTree>
    <p:extLst>
      <p:ext uri="{BB962C8B-B14F-4D97-AF65-F5344CB8AC3E}">
        <p14:creationId xmlns:p14="http://schemas.microsoft.com/office/powerpoint/2010/main" val="40771199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793005"/>
              </p:ext>
            </p:extLst>
          </p:nvPr>
        </p:nvGraphicFramePr>
        <p:xfrm>
          <a:off x="1097280" y="2661920"/>
          <a:ext cx="10058400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i="1" dirty="0">
                          <a:latin typeface="+mj-lt"/>
                        </a:rPr>
                        <a:t>Q19F_anos_diff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Death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year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– Birth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year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185699"/>
            <a:ext cx="1092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AD2:</a:t>
            </a:r>
          </a:p>
          <a:p>
            <a:endParaRPr lang="fr-FR" sz="1600" u="sng" dirty="0">
              <a:latin typeface="+mj-lt"/>
            </a:endParaRPr>
          </a:p>
          <a:p>
            <a:r>
              <a:rPr lang="it-IT" sz="1600" dirty="0">
                <a:latin typeface="+mj-lt"/>
              </a:rPr>
              <a:t>=SI(</a:t>
            </a:r>
            <a:r>
              <a:rPr lang="it-IT" sz="1600" dirty="0">
                <a:highlight>
                  <a:srgbClr val="AC75D5"/>
                </a:highlight>
                <a:latin typeface="+mj-lt"/>
              </a:rPr>
              <a:t>W2</a:t>
            </a:r>
            <a:r>
              <a:rPr lang="it-IT" sz="1600" dirty="0">
                <a:latin typeface="+mj-lt"/>
              </a:rPr>
              <a:t>="";"";</a:t>
            </a:r>
            <a:r>
              <a:rPr lang="it-IT" sz="1600" dirty="0">
                <a:highlight>
                  <a:srgbClr val="FF6600"/>
                </a:highlight>
                <a:latin typeface="+mj-lt"/>
              </a:rPr>
              <a:t>V2</a:t>
            </a:r>
            <a:r>
              <a:rPr lang="it-IT" sz="1600" dirty="0">
                <a:latin typeface="+mj-lt"/>
              </a:rPr>
              <a:t>-</a:t>
            </a:r>
            <a:r>
              <a:rPr lang="it-IT" sz="1600" dirty="0">
                <a:highlight>
                  <a:srgbClr val="5DA8E1"/>
                </a:highlight>
                <a:latin typeface="+mj-lt"/>
              </a:rPr>
              <a:t>N2</a:t>
            </a:r>
            <a:r>
              <a:rPr lang="it-IT" sz="1600" dirty="0">
                <a:latin typeface="+mj-lt"/>
              </a:rPr>
              <a:t>+</a:t>
            </a:r>
            <a:r>
              <a:rPr lang="it-IT" sz="1600" dirty="0">
                <a:highlight>
                  <a:srgbClr val="FFDD4B"/>
                </a:highlight>
                <a:latin typeface="+mj-lt"/>
              </a:rPr>
              <a:t>AB2</a:t>
            </a:r>
            <a:r>
              <a:rPr lang="it-IT" sz="1600" dirty="0">
                <a:latin typeface="+mj-lt"/>
              </a:rPr>
              <a:t>)</a:t>
            </a:r>
            <a:endParaRPr lang="fr-FR" sz="1600" dirty="0">
              <a:latin typeface="+mj-lt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7EF64FF-6747-4A86-8482-E67630D587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123" y="3537374"/>
            <a:ext cx="11812877" cy="1330847"/>
          </a:xfrm>
          <a:prstGeom prst="rect">
            <a:avLst/>
          </a:prstGeom>
        </p:spPr>
      </p:pic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3AE7FAB6-33C2-4A35-BA60-56DAA89D233A}"/>
              </a:ext>
            </a:extLst>
          </p:cNvPr>
          <p:cNvCxnSpPr>
            <a:cxnSpLocks/>
          </p:cNvCxnSpPr>
          <p:nvPr/>
        </p:nvCxnSpPr>
        <p:spPr>
          <a:xfrm flipV="1">
            <a:off x="3362178" y="4130665"/>
            <a:ext cx="8229600" cy="147053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66A7FA4B-4956-4650-94F5-7932CABA10EB}"/>
              </a:ext>
            </a:extLst>
          </p:cNvPr>
          <p:cNvSpPr txBox="1"/>
          <p:nvPr/>
        </p:nvSpPr>
        <p:spPr>
          <a:xfrm>
            <a:off x="5219461" y="1783728"/>
            <a:ext cx="6977225" cy="83099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 order to get the child’s age when he died, we calculate the difference between his death date and his birth date. </a:t>
            </a:r>
            <a:br>
              <a:rPr lang="en-US" sz="1200" dirty="0"/>
            </a:br>
            <a:r>
              <a:rPr lang="en-US" sz="1200" dirty="0"/>
              <a:t>	Thirdly, we calculate the difference between the year of death and the year of birth. We take the month-difference into account: if month of death &lt; month of birth, we must deduct 1 in the year-difference.</a:t>
            </a:r>
          </a:p>
        </p:txBody>
      </p:sp>
    </p:spTree>
    <p:extLst>
      <p:ext uri="{BB962C8B-B14F-4D97-AF65-F5344CB8AC3E}">
        <p14:creationId xmlns:p14="http://schemas.microsoft.com/office/powerpoint/2010/main" val="29839103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a cleaned database?</a:t>
            </a:r>
          </a:p>
          <a:p>
            <a:r>
              <a:rPr lang="en-GB" sz="1800" dirty="0">
                <a:latin typeface="+mj-lt"/>
              </a:rPr>
              <a:t>b) Generate new variables (columns)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5C5A222-A36E-4458-BE9C-F6ECBDF7B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465806"/>
              </p:ext>
            </p:extLst>
          </p:nvPr>
        </p:nvGraphicFramePr>
        <p:xfrm>
          <a:off x="1097280" y="2661920"/>
          <a:ext cx="100584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33839962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331595949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6442079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sz="2000" b="0" i="1" dirty="0">
                          <a:latin typeface="+mj-lt"/>
                        </a:rPr>
                        <a:t>Variable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0" dirty="0">
                          <a:latin typeface="+mj-lt"/>
                        </a:rPr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312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i="1" dirty="0">
                          <a:latin typeface="+mj-lt"/>
                        </a:rPr>
                        <a:t>Q19F_age_deces_nb_jours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Child’s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age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at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death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b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(in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number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of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days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dirty="0">
                          <a:latin typeface="+mj-lt"/>
                        </a:rPr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14356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AB99964-2885-4216-9728-14A032460D23}"/>
              </a:ext>
            </a:extLst>
          </p:cNvPr>
          <p:cNvSpPr/>
          <p:nvPr/>
        </p:nvSpPr>
        <p:spPr>
          <a:xfrm>
            <a:off x="1036320" y="5410787"/>
            <a:ext cx="10925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>
                <a:latin typeface="+mj-lt"/>
              </a:rPr>
              <a:t>In </a:t>
            </a:r>
            <a:r>
              <a:rPr lang="fr-FR" sz="1600" u="sng" dirty="0" err="1">
                <a:latin typeface="+mj-lt"/>
              </a:rPr>
              <a:t>cell</a:t>
            </a:r>
            <a:r>
              <a:rPr lang="fr-FR" sz="1600" u="sng" dirty="0">
                <a:latin typeface="+mj-lt"/>
              </a:rPr>
              <a:t> AE2:</a:t>
            </a:r>
          </a:p>
          <a:p>
            <a:endParaRPr lang="fr-FR" sz="1600" u="sng" dirty="0">
              <a:latin typeface="+mj-lt"/>
            </a:endParaRPr>
          </a:p>
          <a:p>
            <a:r>
              <a:rPr lang="it-IT" sz="1600" dirty="0">
                <a:latin typeface="+mj-lt"/>
              </a:rPr>
              <a:t>=SI(</a:t>
            </a:r>
            <a:r>
              <a:rPr lang="it-IT" sz="1600" dirty="0">
                <a:highlight>
                  <a:srgbClr val="FF85FF"/>
                </a:highlight>
                <a:latin typeface="+mj-lt"/>
              </a:rPr>
              <a:t>P2</a:t>
            </a:r>
            <a:r>
              <a:rPr lang="it-IT" sz="1600" dirty="0">
                <a:latin typeface="+mj-lt"/>
              </a:rPr>
              <a:t>="2-Nao";SI(</a:t>
            </a:r>
            <a:r>
              <a:rPr lang="it-IT" sz="1600" dirty="0">
                <a:highlight>
                  <a:srgbClr val="AC75D5"/>
                </a:highlight>
                <a:latin typeface="+mj-lt"/>
              </a:rPr>
              <a:t>W2</a:t>
            </a:r>
            <a:r>
              <a:rPr lang="it-IT" sz="1600" dirty="0">
                <a:latin typeface="+mj-lt"/>
              </a:rPr>
              <a:t>="";</a:t>
            </a:r>
            <a:r>
              <a:rPr lang="it-IT" sz="1600" dirty="0">
                <a:highlight>
                  <a:srgbClr val="FFC409"/>
                </a:highlight>
                <a:latin typeface="+mj-lt"/>
              </a:rPr>
              <a:t>R2</a:t>
            </a:r>
            <a:r>
              <a:rPr lang="it-IT" sz="1600" dirty="0">
                <a:latin typeface="+mj-lt"/>
              </a:rPr>
              <a:t>+</a:t>
            </a:r>
            <a:r>
              <a:rPr lang="it-IT" sz="1600" dirty="0">
                <a:highlight>
                  <a:srgbClr val="808080"/>
                </a:highlight>
                <a:latin typeface="+mj-lt"/>
              </a:rPr>
              <a:t>T2</a:t>
            </a:r>
            <a:r>
              <a:rPr lang="it-IT" sz="1600" dirty="0">
                <a:latin typeface="+mj-lt"/>
              </a:rPr>
              <a:t>*30,42;</a:t>
            </a:r>
            <a:r>
              <a:rPr lang="it-IT" sz="1600" dirty="0">
                <a:highlight>
                  <a:srgbClr val="FFDD4B"/>
                </a:highlight>
                <a:latin typeface="+mj-lt"/>
              </a:rPr>
              <a:t>Z2</a:t>
            </a:r>
            <a:r>
              <a:rPr lang="it-IT" sz="1600" dirty="0">
                <a:latin typeface="+mj-lt"/>
              </a:rPr>
              <a:t>+</a:t>
            </a:r>
            <a:r>
              <a:rPr lang="it-IT" sz="1600" dirty="0">
                <a:highlight>
                  <a:srgbClr val="5DA8E1"/>
                </a:highlight>
                <a:latin typeface="+mj-lt"/>
              </a:rPr>
              <a:t>AC2</a:t>
            </a:r>
            <a:r>
              <a:rPr lang="it-IT" sz="1600" dirty="0">
                <a:latin typeface="+mj-lt"/>
              </a:rPr>
              <a:t>*30,42+</a:t>
            </a:r>
            <a:r>
              <a:rPr lang="it-IT" sz="1600" dirty="0">
                <a:highlight>
                  <a:srgbClr val="FF6600"/>
                </a:highlight>
                <a:latin typeface="+mj-lt"/>
              </a:rPr>
              <a:t>AD2</a:t>
            </a:r>
            <a:r>
              <a:rPr lang="it-IT" sz="1600" dirty="0">
                <a:latin typeface="+mj-lt"/>
              </a:rPr>
              <a:t>*365);"")</a:t>
            </a:r>
            <a:endParaRPr lang="fr-FR" sz="1600" dirty="0">
              <a:latin typeface="+mj-lt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A76051C-F6C9-497D-8542-1D07D18AA4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384" y="3852074"/>
            <a:ext cx="11835232" cy="1468745"/>
          </a:xfrm>
          <a:prstGeom prst="rect">
            <a:avLst/>
          </a:prstGeom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8D891E01-A273-406B-8F55-43D1B87BE1FE}"/>
              </a:ext>
            </a:extLst>
          </p:cNvPr>
          <p:cNvCxnSpPr>
            <a:cxnSpLocks/>
          </p:cNvCxnSpPr>
          <p:nvPr/>
        </p:nvCxnSpPr>
        <p:spPr>
          <a:xfrm flipV="1">
            <a:off x="6498923" y="4586447"/>
            <a:ext cx="4952179" cy="122650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01DEC0CF-F83E-4F38-B79E-9418D8A502B2}"/>
              </a:ext>
            </a:extLst>
          </p:cNvPr>
          <p:cNvSpPr txBox="1"/>
          <p:nvPr/>
        </p:nvSpPr>
        <p:spPr>
          <a:xfrm>
            <a:off x="5332006" y="1783728"/>
            <a:ext cx="6859994" cy="83099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In order to get the child’s age when he died, we calculate the difference between his death date and his birth date. </a:t>
            </a:r>
          </a:p>
          <a:p>
            <a:r>
              <a:rPr lang="en-US" sz="1200" dirty="0"/>
              <a:t>	We now have the number of days, months and years the dead child was when he died.</a:t>
            </a:r>
            <a:br>
              <a:rPr lang="en-US" sz="1200" dirty="0"/>
            </a:br>
            <a:r>
              <a:rPr lang="en-US" sz="1200" dirty="0"/>
              <a:t>	Finally, we convert this to get the child’s age at death, in number of days. </a:t>
            </a:r>
          </a:p>
        </p:txBody>
      </p:sp>
    </p:spTree>
    <p:extLst>
      <p:ext uri="{BB962C8B-B14F-4D97-AF65-F5344CB8AC3E}">
        <p14:creationId xmlns:p14="http://schemas.microsoft.com/office/powerpoint/2010/main" val="34952612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Database cleaning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A67F61-9538-4AB9-9514-3EF18A563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+mj-lt"/>
              </a:rPr>
              <a:t>That’s it, the database is up for the mortality rates’ calculation!</a:t>
            </a:r>
          </a:p>
          <a:p>
            <a:endParaRPr lang="en-GB" sz="1800" dirty="0">
              <a:latin typeface="+mj-lt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3AC1C28-91A3-469C-8EF6-EEAACD9707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679" y="2236764"/>
            <a:ext cx="11422641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728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E8811EB-CF4F-4E2A-92D5-7E0712F2285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" y="3159026"/>
            <a:ext cx="12009120" cy="1961615"/>
          </a:xfrm>
          <a:prstGeom prst="rect">
            <a:avLst/>
          </a:prstGeom>
        </p:spPr>
      </p:pic>
      <p:sp>
        <p:nvSpPr>
          <p:cNvPr id="8" name="Accolade ouvrante 7">
            <a:extLst>
              <a:ext uri="{FF2B5EF4-FFF2-40B4-BE49-F238E27FC236}">
                <a16:creationId xmlns:a16="http://schemas.microsoft.com/office/drawing/2014/main" id="{60243D8F-5E24-476D-B3DF-7B869891E2BC}"/>
              </a:ext>
            </a:extLst>
          </p:cNvPr>
          <p:cNvSpPr/>
          <p:nvPr/>
        </p:nvSpPr>
        <p:spPr>
          <a:xfrm rot="5400000">
            <a:off x="4874457" y="443134"/>
            <a:ext cx="450166" cy="493776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Accolade ouvrante 8">
            <a:extLst>
              <a:ext uri="{FF2B5EF4-FFF2-40B4-BE49-F238E27FC236}">
                <a16:creationId xmlns:a16="http://schemas.microsoft.com/office/drawing/2014/main" id="{47AF9C0F-0BF3-4B45-81C5-72C42A57A78A}"/>
              </a:ext>
            </a:extLst>
          </p:cNvPr>
          <p:cNvSpPr/>
          <p:nvPr/>
        </p:nvSpPr>
        <p:spPr>
          <a:xfrm rot="5400000">
            <a:off x="9624648" y="623525"/>
            <a:ext cx="450166" cy="45626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169B6D9-754D-4FBA-9C25-ED311E2C638F}"/>
              </a:ext>
            </a:extLst>
          </p:cNvPr>
          <p:cNvSpPr txBox="1"/>
          <p:nvPr/>
        </p:nvSpPr>
        <p:spPr>
          <a:xfrm>
            <a:off x="4568598" y="2332262"/>
            <a:ext cx="1061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+mj-lt"/>
              </a:rPr>
              <a:t>1</a:t>
            </a:r>
            <a:r>
              <a:rPr lang="fr-FR" sz="1400" baseline="30000" dirty="0">
                <a:latin typeface="+mj-lt"/>
              </a:rPr>
              <a:t>st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child</a:t>
            </a:r>
            <a:endParaRPr lang="fr-FR" sz="1400" dirty="0">
              <a:latin typeface="+mj-lt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33D591B-8C1A-464B-B4E1-3FECF7681951}"/>
              </a:ext>
            </a:extLst>
          </p:cNvPr>
          <p:cNvSpPr txBox="1"/>
          <p:nvPr/>
        </p:nvSpPr>
        <p:spPr>
          <a:xfrm>
            <a:off x="9318789" y="2332262"/>
            <a:ext cx="1061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+mj-lt"/>
              </a:rPr>
              <a:t>2</a:t>
            </a:r>
            <a:r>
              <a:rPr lang="fr-FR" sz="1400" baseline="30000" dirty="0">
                <a:latin typeface="+mj-lt"/>
              </a:rPr>
              <a:t>nd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child</a:t>
            </a:r>
            <a:endParaRPr lang="fr-FR" sz="1400" dirty="0">
              <a:latin typeface="+mj-lt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E835494-F7A6-4A7B-A392-934F36076D63}"/>
              </a:ext>
            </a:extLst>
          </p:cNvPr>
          <p:cNvSpPr txBox="1"/>
          <p:nvPr/>
        </p:nvSpPr>
        <p:spPr>
          <a:xfrm>
            <a:off x="755876" y="1887015"/>
            <a:ext cx="9093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The </a:t>
            </a:r>
            <a:r>
              <a:rPr lang="fr-FR" dirty="0" err="1">
                <a:latin typeface="+mj-lt"/>
              </a:rPr>
              <a:t>database</a:t>
            </a:r>
            <a:r>
              <a:rPr lang="fr-FR" dirty="0">
                <a:latin typeface="+mj-lt"/>
              </a:rPr>
              <a:t> </a:t>
            </a:r>
            <a:r>
              <a:rPr lang="fr-FR" dirty="0" err="1">
                <a:latin typeface="+mj-lt"/>
              </a:rPr>
              <a:t>is</a:t>
            </a:r>
            <a:r>
              <a:rPr lang="fr-FR" dirty="0">
                <a:latin typeface="+mj-lt"/>
              </a:rPr>
              <a:t> </a:t>
            </a:r>
            <a:r>
              <a:rPr lang="fr-FR" dirty="0" err="1">
                <a:latin typeface="+mj-lt"/>
              </a:rPr>
              <a:t>initially</a:t>
            </a:r>
            <a:r>
              <a:rPr lang="fr-FR" dirty="0">
                <a:latin typeface="+mj-lt"/>
              </a:rPr>
              <a:t> </a:t>
            </a:r>
            <a:r>
              <a:rPr lang="fr-FR" dirty="0" err="1">
                <a:latin typeface="+mj-lt"/>
              </a:rPr>
              <a:t>presented</a:t>
            </a:r>
            <a:r>
              <a:rPr lang="fr-FR" dirty="0">
                <a:latin typeface="+mj-lt"/>
              </a:rPr>
              <a:t> </a:t>
            </a:r>
            <a:r>
              <a:rPr lang="fr-FR" dirty="0" err="1">
                <a:latin typeface="+mj-lt"/>
              </a:rPr>
              <a:t>this</a:t>
            </a:r>
            <a:r>
              <a:rPr lang="fr-FR" dirty="0">
                <a:latin typeface="+mj-lt"/>
              </a:rPr>
              <a:t> </a:t>
            </a:r>
            <a:r>
              <a:rPr lang="fr-FR" dirty="0" err="1">
                <a:latin typeface="+mj-lt"/>
              </a:rPr>
              <a:t>way</a:t>
            </a:r>
            <a:r>
              <a:rPr lang="fr-FR" dirty="0">
                <a:latin typeface="+mj-lt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60454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these mortality rates?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FEC271-A08B-43C3-B10B-6F7FF069E880}"/>
              </a:ext>
            </a:extLst>
          </p:cNvPr>
          <p:cNvSpPr/>
          <p:nvPr/>
        </p:nvSpPr>
        <p:spPr>
          <a:xfrm>
            <a:off x="2270079" y="5530540"/>
            <a:ext cx="7651841" cy="338554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Use the Excel document « </a:t>
            </a:r>
            <a:r>
              <a:rPr lang="fr-FR" sz="1600" dirty="0" err="1">
                <a:solidFill>
                  <a:schemeClr val="tx1"/>
                </a:solidFill>
              </a:rPr>
              <a:t>Mortality</a:t>
            </a:r>
            <a:r>
              <a:rPr lang="fr-FR" sz="1600" dirty="0">
                <a:solidFill>
                  <a:schemeClr val="tx1"/>
                </a:solidFill>
              </a:rPr>
              <a:t> rate - </a:t>
            </a:r>
            <a:r>
              <a:rPr lang="fr-FR" sz="1600" dirty="0" err="1">
                <a:solidFill>
                  <a:schemeClr val="tx1"/>
                </a:solidFill>
              </a:rPr>
              <a:t>Synthetic</a:t>
            </a:r>
            <a:r>
              <a:rPr lang="fr-FR" sz="1600" dirty="0">
                <a:solidFill>
                  <a:schemeClr val="tx1"/>
                </a:solidFill>
              </a:rPr>
              <a:t> </a:t>
            </a:r>
            <a:r>
              <a:rPr lang="fr-FR" sz="1600" dirty="0" err="1">
                <a:solidFill>
                  <a:schemeClr val="tx1"/>
                </a:solidFill>
              </a:rPr>
              <a:t>Cohort</a:t>
            </a:r>
            <a:r>
              <a:rPr lang="fr-FR" sz="1600" dirty="0">
                <a:solidFill>
                  <a:schemeClr val="tx1"/>
                </a:solidFill>
              </a:rPr>
              <a:t> Method – Template »</a:t>
            </a:r>
            <a:endParaRPr lang="fr-FR" sz="16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B53337D4-5DB3-47BA-92FD-C37DCDB2B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005" y="3013265"/>
            <a:ext cx="3074074" cy="2083313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9E80FC2A-E37F-41FB-AA1A-90ACF37E2C59}"/>
              </a:ext>
            </a:extLst>
          </p:cNvPr>
          <p:cNvSpPr txBox="1"/>
          <p:nvPr/>
        </p:nvSpPr>
        <p:spPr>
          <a:xfrm>
            <a:off x="989919" y="2451313"/>
            <a:ext cx="256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sng" dirty="0"/>
              <a:t>All areas: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DE78A2E-F48B-4918-8CB3-A06D7C6B0A44}"/>
              </a:ext>
            </a:extLst>
          </p:cNvPr>
          <p:cNvSpPr txBox="1"/>
          <p:nvPr/>
        </p:nvSpPr>
        <p:spPr>
          <a:xfrm>
            <a:off x="4465917" y="2435717"/>
            <a:ext cx="256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sng" dirty="0"/>
              <a:t>Intervention area: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1E6FD4F-C88E-4C36-948E-E8809E937222}"/>
              </a:ext>
            </a:extLst>
          </p:cNvPr>
          <p:cNvSpPr txBox="1"/>
          <p:nvPr/>
        </p:nvSpPr>
        <p:spPr>
          <a:xfrm>
            <a:off x="8047283" y="2451313"/>
            <a:ext cx="256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sng" dirty="0"/>
              <a:t>Control area: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92FD5E46-07C3-4C29-B9AD-B84C94FF1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5917" y="3013264"/>
            <a:ext cx="2997857" cy="208331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B0E8D800-DAC8-45C0-98C9-579F5FDBBE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8122" y="2985668"/>
            <a:ext cx="2997857" cy="208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4500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8CD987B-93F8-432E-8397-0BAAC65B97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7630" y="3429000"/>
            <a:ext cx="4899546" cy="2768202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a) Copy the final database in a new worksheet to freeze random variables 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3DDB2FA6-345E-4295-BF3C-1EF3545436E3}"/>
              </a:ext>
            </a:extLst>
          </p:cNvPr>
          <p:cNvCxnSpPr/>
          <p:nvPr/>
        </p:nvCxnSpPr>
        <p:spPr>
          <a:xfrm>
            <a:off x="6424884" y="4876745"/>
            <a:ext cx="5146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DC6C5F01-FBCA-463E-9C9F-05E52552890E}"/>
              </a:ext>
            </a:extLst>
          </p:cNvPr>
          <p:cNvSpPr txBox="1"/>
          <p:nvPr/>
        </p:nvSpPr>
        <p:spPr>
          <a:xfrm>
            <a:off x="1541502" y="3005356"/>
            <a:ext cx="21253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+mj-lt"/>
              </a:rPr>
              <a:t>Select all the </a:t>
            </a:r>
            <a:r>
              <a:rPr lang="fr-FR" sz="1100" dirty="0" err="1">
                <a:latin typeface="+mj-lt"/>
              </a:rPr>
              <a:t>lines</a:t>
            </a:r>
            <a:r>
              <a:rPr lang="fr-FR" sz="1100" dirty="0">
                <a:latin typeface="+mj-lt"/>
              </a:rPr>
              <a:t> and </a:t>
            </a:r>
            <a:r>
              <a:rPr lang="fr-FR" sz="1100" dirty="0" err="1">
                <a:latin typeface="+mj-lt"/>
              </a:rPr>
              <a:t>columns</a:t>
            </a:r>
            <a:r>
              <a:rPr lang="fr-FR" sz="1100" dirty="0">
                <a:latin typeface="+mj-lt"/>
              </a:rPr>
              <a:t>, and copy </a:t>
            </a:r>
            <a:r>
              <a:rPr lang="fr-FR" sz="1100" dirty="0" err="1">
                <a:latin typeface="+mj-lt"/>
              </a:rPr>
              <a:t>them</a:t>
            </a:r>
            <a:endParaRPr lang="fr-FR" sz="1100" dirty="0">
              <a:latin typeface="+mj-lt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CB441AD-C820-4C72-90EE-EBE786E128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"/>
          <a:stretch/>
        </p:blipFill>
        <p:spPr>
          <a:xfrm>
            <a:off x="7121402" y="3005351"/>
            <a:ext cx="4034278" cy="347778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A4399AF-10F3-4A7D-8ABD-37041F5F4599}"/>
              </a:ext>
            </a:extLst>
          </p:cNvPr>
          <p:cNvSpPr/>
          <p:nvPr/>
        </p:nvSpPr>
        <p:spPr>
          <a:xfrm>
            <a:off x="9059595" y="1737360"/>
            <a:ext cx="2868548" cy="1145602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+mj-lt"/>
              </a:rPr>
              <a:t>Paste </a:t>
            </a:r>
            <a:r>
              <a:rPr lang="fr-FR" sz="1600" dirty="0" err="1">
                <a:solidFill>
                  <a:schemeClr val="tx1"/>
                </a:solidFill>
                <a:latin typeface="+mj-lt"/>
              </a:rPr>
              <a:t>them</a:t>
            </a:r>
            <a:r>
              <a:rPr lang="fr-FR" sz="1600" dirty="0">
                <a:solidFill>
                  <a:schemeClr val="tx1"/>
                </a:solidFill>
                <a:latin typeface="+mj-lt"/>
              </a:rPr>
              <a:t>, </a:t>
            </a:r>
            <a:r>
              <a:rPr lang="fr-FR" sz="1600" dirty="0" err="1">
                <a:solidFill>
                  <a:schemeClr val="tx1"/>
                </a:solidFill>
                <a:latin typeface="+mj-lt"/>
              </a:rPr>
              <a:t>using</a:t>
            </a:r>
            <a:r>
              <a:rPr lang="fr-FR" sz="1600" dirty="0">
                <a:solidFill>
                  <a:schemeClr val="tx1"/>
                </a:solidFill>
                <a:latin typeface="+mj-lt"/>
              </a:rPr>
              <a:t> the « Values » paste.</a:t>
            </a:r>
            <a:br>
              <a:rPr lang="fr-FR" sz="1600" dirty="0">
                <a:solidFill>
                  <a:schemeClr val="tx1"/>
                </a:solidFill>
                <a:latin typeface="+mj-lt"/>
              </a:rPr>
            </a:br>
            <a:r>
              <a:rPr lang="fr-FR" sz="1600" dirty="0">
                <a:solidFill>
                  <a:schemeClr val="tx1"/>
                </a:solidFill>
                <a:latin typeface="+mj-lt"/>
              </a:rPr>
              <a:t/>
            </a:r>
            <a:br>
              <a:rPr lang="fr-FR" sz="1600" dirty="0">
                <a:solidFill>
                  <a:schemeClr val="tx1"/>
                </a:solidFill>
                <a:latin typeface="+mj-lt"/>
              </a:rPr>
            </a:br>
            <a:r>
              <a:rPr lang="fr-FR" sz="1600" dirty="0" err="1">
                <a:solidFill>
                  <a:schemeClr val="tx1"/>
                </a:solidFill>
                <a:latin typeface="+mj-lt"/>
              </a:rPr>
              <a:t>Make</a:t>
            </a:r>
            <a:r>
              <a:rPr lang="fr-FR" sz="1600" dirty="0">
                <a:solidFill>
                  <a:schemeClr val="tx1"/>
                </a:solidFill>
                <a:latin typeface="+mj-lt"/>
              </a:rPr>
              <a:t> sure the dates are correct.</a:t>
            </a:r>
            <a:endParaRPr lang="fr-FR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283EFE-4B0E-4D5E-99AD-4E062AD72D4E}"/>
              </a:ext>
            </a:extLst>
          </p:cNvPr>
          <p:cNvSpPr/>
          <p:nvPr/>
        </p:nvSpPr>
        <p:spPr>
          <a:xfrm>
            <a:off x="7528308" y="3603008"/>
            <a:ext cx="334450" cy="238733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E323AF-418A-46B7-AFF1-8890A8D27D8C}"/>
              </a:ext>
            </a:extLst>
          </p:cNvPr>
          <p:cNvSpPr/>
          <p:nvPr/>
        </p:nvSpPr>
        <p:spPr>
          <a:xfrm>
            <a:off x="65529" y="6451569"/>
            <a:ext cx="6910485" cy="338554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Use the Excel document « </a:t>
            </a:r>
            <a:r>
              <a:rPr lang="fr-FR" sz="1600" dirty="0" err="1">
                <a:solidFill>
                  <a:schemeClr val="tx1"/>
                </a:solidFill>
              </a:rPr>
              <a:t>Mortality</a:t>
            </a:r>
            <a:r>
              <a:rPr lang="fr-FR" sz="1600" dirty="0">
                <a:solidFill>
                  <a:schemeClr val="tx1"/>
                </a:solidFill>
              </a:rPr>
              <a:t> rate - </a:t>
            </a:r>
            <a:r>
              <a:rPr lang="fr-FR" sz="1600" dirty="0" err="1">
                <a:solidFill>
                  <a:schemeClr val="tx1"/>
                </a:solidFill>
              </a:rPr>
              <a:t>Synthetic</a:t>
            </a:r>
            <a:r>
              <a:rPr lang="fr-FR" sz="1600" dirty="0">
                <a:solidFill>
                  <a:schemeClr val="tx1"/>
                </a:solidFill>
              </a:rPr>
              <a:t> </a:t>
            </a:r>
            <a:r>
              <a:rPr lang="fr-FR" sz="1600" dirty="0" err="1">
                <a:solidFill>
                  <a:schemeClr val="tx1"/>
                </a:solidFill>
              </a:rPr>
              <a:t>Cohort</a:t>
            </a:r>
            <a:r>
              <a:rPr lang="fr-FR" sz="1600" dirty="0">
                <a:solidFill>
                  <a:schemeClr val="tx1"/>
                </a:solidFill>
              </a:rPr>
              <a:t> Method – Template »</a:t>
            </a:r>
            <a:endParaRPr lang="fr-FR" sz="16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1051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b) Define the time segments (Time lower &amp; Time upper) </a:t>
            </a:r>
          </a:p>
        </p:txBody>
      </p:sp>
      <p:sp>
        <p:nvSpPr>
          <p:cNvPr id="13" name="Phylactère : pensées 12">
            <a:extLst>
              <a:ext uri="{FF2B5EF4-FFF2-40B4-BE49-F238E27FC236}">
                <a16:creationId xmlns:a16="http://schemas.microsoft.com/office/drawing/2014/main" id="{652F8AE3-47A2-4AC5-AAD4-DBD3A2B1F5F2}"/>
              </a:ext>
            </a:extLst>
          </p:cNvPr>
          <p:cNvSpPr/>
          <p:nvPr/>
        </p:nvSpPr>
        <p:spPr>
          <a:xfrm>
            <a:off x="7645896" y="1845733"/>
            <a:ext cx="3643532" cy="1450757"/>
          </a:xfrm>
          <a:prstGeom prst="cloudCallout">
            <a:avLst>
              <a:gd name="adj1" fmla="val -28904"/>
              <a:gd name="adj2" fmla="val 79127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latin typeface="+mj-lt"/>
              </a:rPr>
              <a:t>Keep</a:t>
            </a:r>
            <a:r>
              <a:rPr lang="fr-FR" sz="1400" dirty="0">
                <a:latin typeface="+mj-lt"/>
              </a:rPr>
              <a:t> in </a:t>
            </a:r>
            <a:r>
              <a:rPr lang="fr-FR" sz="1400" dirty="0" err="1">
                <a:latin typeface="+mj-lt"/>
              </a:rPr>
              <a:t>mind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that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children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born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before</a:t>
            </a:r>
            <a:r>
              <a:rPr lang="fr-FR" sz="1400" dirty="0">
                <a:latin typeface="+mj-lt"/>
              </a:rPr>
              <a:t> time </a:t>
            </a:r>
            <a:r>
              <a:rPr lang="fr-FR" sz="1400" dirty="0" err="1">
                <a:latin typeface="+mj-lt"/>
              </a:rPr>
              <a:t>lower</a:t>
            </a:r>
            <a:r>
              <a:rPr lang="fr-FR" sz="1400" dirty="0">
                <a:latin typeface="+mj-lt"/>
              </a:rPr>
              <a:t> or </a:t>
            </a:r>
            <a:r>
              <a:rPr lang="fr-FR" sz="1400" dirty="0" err="1">
                <a:latin typeface="+mj-lt"/>
              </a:rPr>
              <a:t>after</a:t>
            </a:r>
            <a:r>
              <a:rPr lang="fr-FR" sz="1400" dirty="0">
                <a:latin typeface="+mj-lt"/>
              </a:rPr>
              <a:t> time </a:t>
            </a:r>
            <a:r>
              <a:rPr lang="fr-FR" sz="1400" dirty="0" err="1">
                <a:latin typeface="+mj-lt"/>
              </a:rPr>
              <a:t>upper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won’t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be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taken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into</a:t>
            </a:r>
            <a:r>
              <a:rPr lang="fr-FR" sz="1400" dirty="0">
                <a:latin typeface="+mj-lt"/>
              </a:rPr>
              <a:t> </a:t>
            </a:r>
            <a:r>
              <a:rPr lang="fr-FR" sz="1400" dirty="0" err="1">
                <a:latin typeface="+mj-lt"/>
              </a:rPr>
              <a:t>account</a:t>
            </a:r>
            <a:r>
              <a:rPr lang="fr-FR" sz="1400" dirty="0">
                <a:latin typeface="+mj-lt"/>
              </a:rPr>
              <a:t> for the </a:t>
            </a:r>
            <a:r>
              <a:rPr lang="fr-FR" sz="1400" dirty="0" err="1">
                <a:latin typeface="+mj-lt"/>
              </a:rPr>
              <a:t>mortality</a:t>
            </a:r>
            <a:r>
              <a:rPr lang="fr-FR" sz="1400" dirty="0">
                <a:latin typeface="+mj-lt"/>
              </a:rPr>
              <a:t> rates’ </a:t>
            </a:r>
            <a:r>
              <a:rPr lang="fr-FR" sz="1400" dirty="0" err="1">
                <a:latin typeface="+mj-lt"/>
              </a:rPr>
              <a:t>calculation</a:t>
            </a:r>
            <a:endParaRPr lang="fr-FR" sz="1400" dirty="0">
              <a:latin typeface="+mj-lt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8A67F45-1A41-429B-8F2D-BE27536CA4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597" y="3943563"/>
            <a:ext cx="10976805" cy="229691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7AA9CD9-B586-4899-95E1-D4976695D0DC}"/>
              </a:ext>
            </a:extLst>
          </p:cNvPr>
          <p:cNvSpPr/>
          <p:nvPr/>
        </p:nvSpPr>
        <p:spPr>
          <a:xfrm>
            <a:off x="1097280" y="4427670"/>
            <a:ext cx="1236488" cy="403637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4613BAF4-0950-4162-8586-2C065CE01D49}"/>
              </a:ext>
            </a:extLst>
          </p:cNvPr>
          <p:cNvCxnSpPr>
            <a:cxnSpLocks/>
          </p:cNvCxnSpPr>
          <p:nvPr/>
        </p:nvCxnSpPr>
        <p:spPr>
          <a:xfrm>
            <a:off x="2456597" y="4653887"/>
            <a:ext cx="1248396" cy="291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4DD957C7-FF3F-4D67-889B-63BBC437D3AF}"/>
              </a:ext>
            </a:extLst>
          </p:cNvPr>
          <p:cNvCxnSpPr>
            <a:cxnSpLocks/>
          </p:cNvCxnSpPr>
          <p:nvPr/>
        </p:nvCxnSpPr>
        <p:spPr>
          <a:xfrm>
            <a:off x="2333768" y="4629488"/>
            <a:ext cx="1951629" cy="315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AD19120D-81CA-4C0F-8AEC-8BAFC64E7C78}"/>
              </a:ext>
            </a:extLst>
          </p:cNvPr>
          <p:cNvSpPr txBox="1"/>
          <p:nvPr/>
        </p:nvSpPr>
        <p:spPr>
          <a:xfrm>
            <a:off x="3121739" y="3604688"/>
            <a:ext cx="4031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latin typeface="+mj-lt"/>
              </a:rPr>
              <a:t>Start Dates and End Dates will automatically be updated</a:t>
            </a:r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E1E5133D-E3E6-4FA6-ABAC-9EA25AC7F07D}"/>
              </a:ext>
            </a:extLst>
          </p:cNvPr>
          <p:cNvCxnSpPr>
            <a:cxnSpLocks/>
          </p:cNvCxnSpPr>
          <p:nvPr/>
        </p:nvCxnSpPr>
        <p:spPr>
          <a:xfrm>
            <a:off x="3026203" y="3707357"/>
            <a:ext cx="49491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5837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c) Create the “</a:t>
            </a:r>
            <a:r>
              <a:rPr lang="en-GB" sz="1800" i="1" dirty="0">
                <a:latin typeface="+mj-lt"/>
              </a:rPr>
              <a:t>Cohort…”</a:t>
            </a:r>
            <a:r>
              <a:rPr lang="en-GB" sz="1800" dirty="0">
                <a:latin typeface="+mj-lt"/>
              </a:rPr>
              <a:t> and “</a:t>
            </a:r>
            <a:r>
              <a:rPr lang="en-GB" sz="1800" i="1" dirty="0">
                <a:latin typeface="+mj-lt"/>
              </a:rPr>
              <a:t>Age at death segment</a:t>
            </a:r>
            <a:r>
              <a:rPr lang="en-GB" sz="1800" dirty="0">
                <a:latin typeface="+mj-lt"/>
              </a:rPr>
              <a:t>” columns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A2E2114-FA91-41F1-94D2-A027703F35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631" y="2760555"/>
            <a:ext cx="11334737" cy="243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946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d) Fill out column </a:t>
            </a:r>
            <a:r>
              <a:rPr lang="en-GB" sz="1800" i="1" dirty="0">
                <a:latin typeface="+mj-lt"/>
              </a:rPr>
              <a:t>CohorteB1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CA84D00-8997-46A0-9A7A-A903004DE355}"/>
              </a:ext>
            </a:extLst>
          </p:cNvPr>
          <p:cNvSpPr txBox="1"/>
          <p:nvPr/>
        </p:nvSpPr>
        <p:spPr>
          <a:xfrm>
            <a:off x="1097280" y="2852115"/>
            <a:ext cx="4207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latin typeface="+mj-lt"/>
              </a:rPr>
              <a:t>Find the </a:t>
            </a:r>
            <a:r>
              <a:rPr lang="en-GB" sz="1100" dirty="0">
                <a:highlight>
                  <a:srgbClr val="FFFF00"/>
                </a:highlight>
                <a:latin typeface="+mj-lt"/>
              </a:rPr>
              <a:t>dates highl</a:t>
            </a:r>
            <a:r>
              <a:rPr lang="en-GB" sz="1100" dirty="0">
                <a:highlight>
                  <a:srgbClr val="00FFFF"/>
                </a:highlight>
                <a:latin typeface="+mj-lt"/>
              </a:rPr>
              <a:t>ighted here</a:t>
            </a:r>
            <a:r>
              <a:rPr lang="en-GB" sz="1100" dirty="0">
                <a:latin typeface="+mj-lt"/>
              </a:rPr>
              <a:t>, in your Synthetic method Worksheet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FABA6C10-8721-4E5A-B3D7-E5A031407C7C}"/>
              </a:ext>
            </a:extLst>
          </p:cNvPr>
          <p:cNvCxnSpPr>
            <a:cxnSpLocks/>
          </p:cNvCxnSpPr>
          <p:nvPr/>
        </p:nvCxnSpPr>
        <p:spPr>
          <a:xfrm>
            <a:off x="7366186" y="4335994"/>
            <a:ext cx="2765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9C6C177-BC39-4C77-9DD7-E6CA2216E905}"/>
              </a:ext>
            </a:extLst>
          </p:cNvPr>
          <p:cNvSpPr/>
          <p:nvPr/>
        </p:nvSpPr>
        <p:spPr>
          <a:xfrm>
            <a:off x="8988889" y="2474763"/>
            <a:ext cx="2762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>
                <a:latin typeface="+mj-lt"/>
              </a:rPr>
              <a:t>=SI(ET(P2&gt;=DATE(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2013;12;16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highlight>
                  <a:srgbClr val="00FFFF"/>
                </a:highlight>
                <a:latin typeface="+mj-lt"/>
              </a:rPr>
              <a:t>2018;11;14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solidFill>
                  <a:srgbClr val="FF0000"/>
                </a:solidFill>
                <a:latin typeface="+mj-lt"/>
              </a:rPr>
              <a:t>1</a:t>
            </a:r>
            <a:r>
              <a:rPr lang="fr-FR" sz="1600" dirty="0">
                <a:latin typeface="+mj-lt"/>
              </a:rPr>
              <a:t>;"")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103C7C1-6290-4607-974B-CC7F3B4A23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193315"/>
            <a:ext cx="7301635" cy="32757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FCB26F5-9287-4E0E-9106-E8D36A9104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3685" y="3309895"/>
            <a:ext cx="4538627" cy="2552392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2CC68B88-FAFB-428B-A7C1-8700EE9A1077}"/>
              </a:ext>
            </a:extLst>
          </p:cNvPr>
          <p:cNvCxnSpPr>
            <a:cxnSpLocks/>
          </p:cNvCxnSpPr>
          <p:nvPr/>
        </p:nvCxnSpPr>
        <p:spPr>
          <a:xfrm>
            <a:off x="10231956" y="3084710"/>
            <a:ext cx="138278" cy="11324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48243ABB-F48E-4A52-99AA-B67672706E53}"/>
              </a:ext>
            </a:extLst>
          </p:cNvPr>
          <p:cNvSpPr txBox="1"/>
          <p:nvPr/>
        </p:nvSpPr>
        <p:spPr>
          <a:xfrm>
            <a:off x="7465325" y="2045974"/>
            <a:ext cx="2766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latin typeface="+mj-lt"/>
              </a:rPr>
              <a:t>Report them in the database</a:t>
            </a:r>
          </a:p>
          <a:p>
            <a:pPr algn="ctr"/>
            <a:endParaRPr lang="en-GB" sz="1100" dirty="0">
              <a:latin typeface="+mj-lt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56E26DF-EA09-49DC-93EF-DC5F966F5592}"/>
              </a:ext>
            </a:extLst>
          </p:cNvPr>
          <p:cNvSpPr txBox="1"/>
          <p:nvPr/>
        </p:nvSpPr>
        <p:spPr>
          <a:xfrm>
            <a:off x="5332006" y="1783728"/>
            <a:ext cx="2351679" cy="83099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u="sng" dirty="0"/>
              <a:t>In this case</a:t>
            </a:r>
            <a:r>
              <a:rPr lang="en-US" sz="1200" dirty="0"/>
              <a:t>, children who belong to Cohort B1 are born between the </a:t>
            </a:r>
            <a:r>
              <a:rPr lang="en-US" sz="1200" dirty="0">
                <a:highlight>
                  <a:srgbClr val="FFFF00"/>
                </a:highlight>
              </a:rPr>
              <a:t>16</a:t>
            </a:r>
            <a:r>
              <a:rPr lang="en-US" sz="1200" baseline="30000" dirty="0">
                <a:highlight>
                  <a:srgbClr val="FFFF00"/>
                </a:highlight>
              </a:rPr>
              <a:t>th</a:t>
            </a:r>
            <a:r>
              <a:rPr lang="en-US" sz="1200" dirty="0">
                <a:highlight>
                  <a:srgbClr val="FFFF00"/>
                </a:highlight>
              </a:rPr>
              <a:t> of December 2013 </a:t>
            </a:r>
            <a:r>
              <a:rPr lang="en-US" sz="1200" dirty="0"/>
              <a:t>and the </a:t>
            </a:r>
            <a:r>
              <a:rPr lang="en-US" sz="1200" dirty="0">
                <a:highlight>
                  <a:srgbClr val="00FFFF"/>
                </a:highlight>
              </a:rPr>
              <a:t>14</a:t>
            </a:r>
            <a:r>
              <a:rPr lang="en-US" sz="1200" baseline="30000" dirty="0">
                <a:highlight>
                  <a:srgbClr val="00FFFF"/>
                </a:highlight>
              </a:rPr>
              <a:t>th</a:t>
            </a:r>
            <a:r>
              <a:rPr lang="en-US" sz="1200" dirty="0">
                <a:highlight>
                  <a:srgbClr val="00FFFF"/>
                </a:highlight>
              </a:rPr>
              <a:t> of November 2018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04074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d) Fill out column </a:t>
            </a:r>
            <a:r>
              <a:rPr lang="en-GB" sz="1800" i="1" dirty="0">
                <a:latin typeface="+mj-lt"/>
              </a:rPr>
              <a:t>CohorteB1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79FEDD5-7F50-4219-8369-4833E8B66C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7408" y="3603717"/>
            <a:ext cx="4595992" cy="2831025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FBB420F0-8977-4B17-9B8D-44EABE12801D}"/>
              </a:ext>
            </a:extLst>
          </p:cNvPr>
          <p:cNvSpPr txBox="1"/>
          <p:nvPr/>
        </p:nvSpPr>
        <p:spPr>
          <a:xfrm>
            <a:off x="1938315" y="3003553"/>
            <a:ext cx="26749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latin typeface="+mj-lt"/>
              </a:rPr>
              <a:t>Apply the formula to the whole sample by double clicking on the cell’s bottom-right-hand corner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AE9BB1E-4214-49C1-8162-E7A0F7EA731F}"/>
              </a:ext>
            </a:extLst>
          </p:cNvPr>
          <p:cNvSpPr/>
          <p:nvPr/>
        </p:nvSpPr>
        <p:spPr>
          <a:xfrm>
            <a:off x="4800742" y="4199517"/>
            <a:ext cx="177088" cy="156229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43319C6-F94B-4D5A-A31B-F90198EF84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1665" y="3003553"/>
            <a:ext cx="4051664" cy="3472854"/>
          </a:xfrm>
          <a:prstGeom prst="rect">
            <a:avLst/>
          </a:prstGeom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51DAE278-F561-4CE5-9C10-84433BF1E95B}"/>
              </a:ext>
            </a:extLst>
          </p:cNvPr>
          <p:cNvCxnSpPr>
            <a:cxnSpLocks/>
          </p:cNvCxnSpPr>
          <p:nvPr/>
        </p:nvCxnSpPr>
        <p:spPr>
          <a:xfrm>
            <a:off x="5660216" y="4213165"/>
            <a:ext cx="115001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D4EB02B-1CB5-484D-9638-670395C2A28F}"/>
              </a:ext>
            </a:extLst>
          </p:cNvPr>
          <p:cNvSpPr/>
          <p:nvPr/>
        </p:nvSpPr>
        <p:spPr>
          <a:xfrm>
            <a:off x="9443256" y="3147406"/>
            <a:ext cx="697032" cy="3423991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C9B7981-623C-441B-B6A6-7803A88AE9FC}"/>
              </a:ext>
            </a:extLst>
          </p:cNvPr>
          <p:cNvSpPr txBox="1"/>
          <p:nvPr/>
        </p:nvSpPr>
        <p:spPr>
          <a:xfrm>
            <a:off x="8298367" y="2638897"/>
            <a:ext cx="26749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solidFill>
                  <a:srgbClr val="0070C0"/>
                </a:solidFill>
                <a:latin typeface="+mj-lt"/>
              </a:rPr>
              <a:t>That’s it for Column B1!</a:t>
            </a:r>
          </a:p>
        </p:txBody>
      </p:sp>
    </p:spTree>
    <p:extLst>
      <p:ext uri="{BB962C8B-B14F-4D97-AF65-F5344CB8AC3E}">
        <p14:creationId xmlns:p14="http://schemas.microsoft.com/office/powerpoint/2010/main" val="8000251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e) Fill out columns </a:t>
            </a:r>
            <a:r>
              <a:rPr lang="en-GB" sz="1800" i="1" dirty="0">
                <a:latin typeface="+mj-lt"/>
              </a:rPr>
              <a:t>CohorteB2</a:t>
            </a:r>
            <a:r>
              <a:rPr lang="en-GB" sz="1800" dirty="0">
                <a:latin typeface="+mj-lt"/>
              </a:rPr>
              <a:t> – </a:t>
            </a:r>
            <a:r>
              <a:rPr lang="en-GB" sz="1800" i="1" dirty="0">
                <a:latin typeface="+mj-lt"/>
              </a:rPr>
              <a:t>CohorteB8</a:t>
            </a:r>
            <a:r>
              <a:rPr lang="en-GB" sz="1800" dirty="0">
                <a:latin typeface="+mj-lt"/>
              </a:rPr>
              <a:t>, following the same procedure as for column B1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CA84D00-8997-46A0-9A7A-A903004DE355}"/>
              </a:ext>
            </a:extLst>
          </p:cNvPr>
          <p:cNvSpPr txBox="1"/>
          <p:nvPr/>
        </p:nvSpPr>
        <p:spPr>
          <a:xfrm>
            <a:off x="1097280" y="2852115"/>
            <a:ext cx="53990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latin typeface="+mj-lt"/>
              </a:rPr>
              <a:t>For instance, for B2: Find the </a:t>
            </a:r>
            <a:r>
              <a:rPr lang="en-GB" sz="1100" dirty="0">
                <a:highlight>
                  <a:srgbClr val="FFFF00"/>
                </a:highlight>
                <a:latin typeface="+mj-lt"/>
              </a:rPr>
              <a:t>dates highl</a:t>
            </a:r>
            <a:r>
              <a:rPr lang="en-GB" sz="1100" dirty="0">
                <a:highlight>
                  <a:srgbClr val="00FFFF"/>
                </a:highlight>
                <a:latin typeface="+mj-lt"/>
              </a:rPr>
              <a:t>ighted here</a:t>
            </a:r>
            <a:r>
              <a:rPr lang="en-GB" sz="1100" dirty="0">
                <a:latin typeface="+mj-lt"/>
              </a:rPr>
              <a:t>, in your “Synthetic method” Worksheet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FABA6C10-8721-4E5A-B3D7-E5A031407C7C}"/>
              </a:ext>
            </a:extLst>
          </p:cNvPr>
          <p:cNvCxnSpPr>
            <a:cxnSpLocks/>
          </p:cNvCxnSpPr>
          <p:nvPr/>
        </p:nvCxnSpPr>
        <p:spPr>
          <a:xfrm>
            <a:off x="7366186" y="4335994"/>
            <a:ext cx="2765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9C6C177-BC39-4C77-9DD7-E6CA2216E905}"/>
              </a:ext>
            </a:extLst>
          </p:cNvPr>
          <p:cNvSpPr/>
          <p:nvPr/>
        </p:nvSpPr>
        <p:spPr>
          <a:xfrm>
            <a:off x="8988889" y="2775553"/>
            <a:ext cx="2762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>
                <a:latin typeface="+mj-lt"/>
              </a:rPr>
              <a:t>=SI(ET(P2&gt;=DATE(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2013;11;15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highlight>
                  <a:srgbClr val="00FFFF"/>
                </a:highlight>
                <a:latin typeface="+mj-lt"/>
              </a:rPr>
              <a:t>2018;09;14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solidFill>
                  <a:srgbClr val="FF0000"/>
                </a:solidFill>
                <a:latin typeface="+mj-lt"/>
              </a:rPr>
              <a:t>2</a:t>
            </a:r>
            <a:r>
              <a:rPr lang="fr-FR" sz="1600" dirty="0">
                <a:latin typeface="+mj-lt"/>
              </a:rPr>
              <a:t>;"")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D98BE60-E856-43B7-9FB7-5A7214CA9A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96" y="3202097"/>
            <a:ext cx="7206018" cy="285750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64ABD94-C249-4395-9BC6-C1BC8AD851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5613" y="3360178"/>
            <a:ext cx="4430414" cy="2699415"/>
          </a:xfrm>
          <a:prstGeom prst="rect">
            <a:avLst/>
          </a:prstGeom>
        </p:spPr>
      </p:pic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21163B8-DED5-4591-9844-A4FFA61631D5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10370234" y="3360328"/>
            <a:ext cx="452441" cy="8295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2FF27D9A-9BD5-444C-8293-82FB2EAABE8F}"/>
              </a:ext>
            </a:extLst>
          </p:cNvPr>
          <p:cNvSpPr txBox="1"/>
          <p:nvPr/>
        </p:nvSpPr>
        <p:spPr>
          <a:xfrm>
            <a:off x="9646835" y="1813043"/>
            <a:ext cx="2351679" cy="83099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u="sng" dirty="0"/>
              <a:t>In this case</a:t>
            </a:r>
            <a:r>
              <a:rPr lang="en-US" sz="1200" dirty="0"/>
              <a:t>, children who belong to Cohort B2 are born between the </a:t>
            </a:r>
            <a:r>
              <a:rPr lang="en-US" sz="1200" dirty="0">
                <a:highlight>
                  <a:srgbClr val="FFFF00"/>
                </a:highlight>
              </a:rPr>
              <a:t>15</a:t>
            </a:r>
            <a:r>
              <a:rPr lang="en-US" sz="1200" baseline="30000" dirty="0">
                <a:highlight>
                  <a:srgbClr val="FFFF00"/>
                </a:highlight>
              </a:rPr>
              <a:t>th</a:t>
            </a:r>
            <a:r>
              <a:rPr lang="en-US" sz="1200" dirty="0">
                <a:highlight>
                  <a:srgbClr val="FFFF00"/>
                </a:highlight>
              </a:rPr>
              <a:t> of November 2013 </a:t>
            </a:r>
            <a:r>
              <a:rPr lang="en-US" sz="1200" dirty="0"/>
              <a:t>and the </a:t>
            </a:r>
            <a:r>
              <a:rPr lang="en-US" sz="1200" dirty="0">
                <a:highlight>
                  <a:srgbClr val="00FFFF"/>
                </a:highlight>
              </a:rPr>
              <a:t>14</a:t>
            </a:r>
            <a:r>
              <a:rPr lang="en-US" sz="1200" baseline="30000" dirty="0">
                <a:highlight>
                  <a:srgbClr val="00FFFF"/>
                </a:highlight>
              </a:rPr>
              <a:t>th</a:t>
            </a:r>
            <a:r>
              <a:rPr lang="en-US" sz="1200" dirty="0">
                <a:highlight>
                  <a:srgbClr val="00FFFF"/>
                </a:highlight>
              </a:rPr>
              <a:t> of September 2018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46228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f) Fill out column </a:t>
            </a:r>
            <a:r>
              <a:rPr lang="en-GB" sz="1800" i="1" dirty="0" err="1">
                <a:latin typeface="+mj-lt"/>
              </a:rPr>
              <a:t>CohorteA</a:t>
            </a:r>
            <a:endParaRPr lang="en-GB" sz="1800" i="1" dirty="0">
              <a:latin typeface="+mj-lt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CA84D00-8997-46A0-9A7A-A903004DE355}"/>
              </a:ext>
            </a:extLst>
          </p:cNvPr>
          <p:cNvSpPr txBox="1"/>
          <p:nvPr/>
        </p:nvSpPr>
        <p:spPr>
          <a:xfrm>
            <a:off x="1070397" y="2767150"/>
            <a:ext cx="4207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latin typeface="+mj-lt"/>
              </a:rPr>
              <a:t>Find the dates highlighted here, in your “Synthetic method” Worksheet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FABA6C10-8721-4E5A-B3D7-E5A031407C7C}"/>
              </a:ext>
            </a:extLst>
          </p:cNvPr>
          <p:cNvCxnSpPr>
            <a:cxnSpLocks/>
          </p:cNvCxnSpPr>
          <p:nvPr/>
        </p:nvCxnSpPr>
        <p:spPr>
          <a:xfrm>
            <a:off x="5673864" y="4404233"/>
            <a:ext cx="2765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17C38A34-E5B0-4FE1-9834-0C2C04FBA2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57" y="3005351"/>
            <a:ext cx="5379751" cy="375311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F9A4C99-F25E-4311-AFAF-95704CAF115A}"/>
              </a:ext>
            </a:extLst>
          </p:cNvPr>
          <p:cNvSpPr/>
          <p:nvPr/>
        </p:nvSpPr>
        <p:spPr>
          <a:xfrm>
            <a:off x="5950419" y="1888910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600" dirty="0">
                <a:latin typeface="+mj-lt"/>
              </a:rPr>
              <a:t>=SI(ET(P2&gt;=DATE(</a:t>
            </a:r>
            <a:r>
              <a:rPr lang="fr-FR" sz="1600" dirty="0">
                <a:solidFill>
                  <a:srgbClr val="A2D668"/>
                </a:solidFill>
                <a:latin typeface="+mj-lt"/>
              </a:rPr>
              <a:t>2013;11;15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00B050"/>
                </a:solidFill>
                <a:latin typeface="+mj-lt"/>
              </a:rPr>
              <a:t>2013;12;15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A2D668"/>
                </a:highlight>
                <a:latin typeface="+mj-lt"/>
              </a:rPr>
              <a:t>1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rgbClr val="FFDD4B"/>
                </a:solidFill>
                <a:latin typeface="+mj-lt"/>
              </a:rPr>
              <a:t>2013;9;15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FFD009"/>
                </a:solidFill>
                <a:latin typeface="+mj-lt"/>
              </a:rPr>
              <a:t>2013;11;14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FFDD4B"/>
                </a:highlight>
                <a:latin typeface="+mj-lt"/>
              </a:rPr>
              <a:t>2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2013;6;16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2013;9;14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00FFFF"/>
                </a:highlight>
                <a:latin typeface="+mj-lt"/>
              </a:rPr>
              <a:t>3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rgbClr val="FFC409"/>
                </a:solidFill>
                <a:latin typeface="+mj-lt"/>
              </a:rPr>
              <a:t>2012;</a:t>
            </a:r>
            <a:r>
              <a:rPr lang="fr-FR" sz="1600" dirty="0">
                <a:solidFill>
                  <a:srgbClr val="FFC000"/>
                </a:solidFill>
                <a:latin typeface="+mj-lt"/>
              </a:rPr>
              <a:t>12;15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FF6600"/>
                </a:solidFill>
                <a:latin typeface="+mj-lt"/>
              </a:rPr>
              <a:t>2013;6;15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FFC409"/>
                </a:highlight>
                <a:latin typeface="+mj-lt"/>
              </a:rPr>
              <a:t>4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rgbClr val="FF85FF"/>
                </a:solidFill>
                <a:latin typeface="+mj-lt"/>
              </a:rPr>
              <a:t>2011;12;16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FF21FF"/>
                </a:solidFill>
                <a:latin typeface="+mj-lt"/>
              </a:rPr>
              <a:t>2012;12;14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FF85FF"/>
                </a:highlight>
                <a:latin typeface="+mj-lt"/>
              </a:rPr>
              <a:t>5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2010;12;16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2011;12;15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808080"/>
                </a:highlight>
                <a:latin typeface="+mj-lt"/>
              </a:rPr>
              <a:t>6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rgbClr val="AC75D5"/>
                </a:solidFill>
                <a:latin typeface="+mj-lt"/>
              </a:rPr>
              <a:t>2009;12;16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7030A0"/>
                </a:solidFill>
                <a:latin typeface="+mj-lt"/>
              </a:rPr>
              <a:t>2010;12;15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7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rgbClr val="FF7171"/>
                </a:solidFill>
                <a:latin typeface="+mj-lt"/>
              </a:rPr>
              <a:t>2008;12;16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FF0000"/>
                </a:solidFill>
                <a:latin typeface="+mj-lt"/>
              </a:rPr>
              <a:t>2009;12;15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FF7171"/>
                </a:highlight>
                <a:latin typeface="+mj-lt"/>
              </a:rPr>
              <a:t>8</a:t>
            </a:r>
            <a:r>
              <a:rPr lang="fr-FR" sz="1600" dirty="0">
                <a:latin typeface="+mj-lt"/>
              </a:rPr>
              <a:t>;""))))))))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CC0777C-4047-476A-9AE5-AFA5D2C287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3466" y="3852723"/>
            <a:ext cx="5269906" cy="2856499"/>
          </a:xfrm>
          <a:prstGeom prst="rect">
            <a:avLst/>
          </a:prstGeom>
        </p:spPr>
      </p:pic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EDAEFCE-D861-487E-9F07-9BE52D564783}"/>
              </a:ext>
            </a:extLst>
          </p:cNvPr>
          <p:cNvCxnSpPr>
            <a:cxnSpLocks/>
          </p:cNvCxnSpPr>
          <p:nvPr/>
        </p:nvCxnSpPr>
        <p:spPr>
          <a:xfrm>
            <a:off x="8256896" y="3425935"/>
            <a:ext cx="741523" cy="1455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40031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g) Fill out column </a:t>
            </a:r>
            <a:r>
              <a:rPr lang="en-GB" sz="1800" i="1" dirty="0" err="1">
                <a:latin typeface="+mj-lt"/>
              </a:rPr>
              <a:t>CohorteC</a:t>
            </a:r>
            <a:endParaRPr lang="en-GB" sz="1800" i="1" dirty="0">
              <a:latin typeface="+mj-lt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CA84D00-8997-46A0-9A7A-A903004DE355}"/>
              </a:ext>
            </a:extLst>
          </p:cNvPr>
          <p:cNvSpPr txBox="1"/>
          <p:nvPr/>
        </p:nvSpPr>
        <p:spPr>
          <a:xfrm>
            <a:off x="1070397" y="2767150"/>
            <a:ext cx="4207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latin typeface="+mj-lt"/>
              </a:rPr>
              <a:t>Find the dates highlighted here, in your “Synthetic method” Worksheet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FABA6C10-8721-4E5A-B3D7-E5A031407C7C}"/>
              </a:ext>
            </a:extLst>
          </p:cNvPr>
          <p:cNvCxnSpPr>
            <a:cxnSpLocks/>
          </p:cNvCxnSpPr>
          <p:nvPr/>
        </p:nvCxnSpPr>
        <p:spPr>
          <a:xfrm>
            <a:off x="5796696" y="4404233"/>
            <a:ext cx="2765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F9A4C99-F25E-4311-AFAF-95704CAF115A}"/>
              </a:ext>
            </a:extLst>
          </p:cNvPr>
          <p:cNvSpPr/>
          <p:nvPr/>
        </p:nvSpPr>
        <p:spPr>
          <a:xfrm>
            <a:off x="5950419" y="1888910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600" dirty="0">
                <a:latin typeface="+mj-lt"/>
              </a:rPr>
              <a:t>=SI(ET(P2&gt;=DATE(</a:t>
            </a:r>
            <a:r>
              <a:rPr lang="fr-FR" sz="1600" dirty="0">
                <a:solidFill>
                  <a:srgbClr val="A2D668"/>
                </a:solidFill>
                <a:latin typeface="+mj-lt"/>
              </a:rPr>
              <a:t>2018;11;15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00B050"/>
                </a:solidFill>
                <a:latin typeface="+mj-lt"/>
              </a:rPr>
              <a:t>2018;12;15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A2D668"/>
                </a:highlight>
                <a:latin typeface="+mj-lt"/>
              </a:rPr>
              <a:t>1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rgbClr val="FFDD4B"/>
                </a:solidFill>
                <a:latin typeface="+mj-lt"/>
              </a:rPr>
              <a:t>2018;9;15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FFD009"/>
                </a:solidFill>
                <a:latin typeface="+mj-lt"/>
              </a:rPr>
              <a:t>2018;11;14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FFDD4B"/>
                </a:highlight>
                <a:latin typeface="+mj-lt"/>
              </a:rPr>
              <a:t>2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2018;6;16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2018;9;14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00FFFF"/>
                </a:highlight>
                <a:latin typeface="+mj-lt"/>
              </a:rPr>
              <a:t>3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rgbClr val="FFC409"/>
                </a:solidFill>
                <a:latin typeface="+mj-lt"/>
              </a:rPr>
              <a:t>2017;</a:t>
            </a:r>
            <a:r>
              <a:rPr lang="fr-FR" sz="1600" dirty="0">
                <a:solidFill>
                  <a:srgbClr val="FFC000"/>
                </a:solidFill>
                <a:latin typeface="+mj-lt"/>
              </a:rPr>
              <a:t>12;15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FF6600"/>
                </a:solidFill>
                <a:latin typeface="+mj-lt"/>
              </a:rPr>
              <a:t>2018;6;15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FFC409"/>
                </a:highlight>
                <a:latin typeface="+mj-lt"/>
              </a:rPr>
              <a:t>4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rgbClr val="FF85FF"/>
                </a:solidFill>
                <a:latin typeface="+mj-lt"/>
              </a:rPr>
              <a:t>2016;12;15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FF21FF"/>
                </a:solidFill>
                <a:latin typeface="+mj-lt"/>
              </a:rPr>
              <a:t>2017;12;14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FF85FF"/>
                </a:highlight>
                <a:latin typeface="+mj-lt"/>
              </a:rPr>
              <a:t>5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2015;12;16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2016;12;14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808080"/>
                </a:highlight>
                <a:latin typeface="+mj-lt"/>
              </a:rPr>
              <a:t>6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rgbClr val="AC75D5"/>
                </a:solidFill>
                <a:latin typeface="+mj-lt"/>
              </a:rPr>
              <a:t>2014;12;16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7030A0"/>
                </a:solidFill>
                <a:latin typeface="+mj-lt"/>
              </a:rPr>
              <a:t>2015;12;15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7</a:t>
            </a:r>
            <a:r>
              <a:rPr lang="fr-FR" sz="1600" dirty="0">
                <a:latin typeface="+mj-lt"/>
              </a:rPr>
              <a:t>;SI(ET(P2&gt;=DATE(</a:t>
            </a:r>
            <a:r>
              <a:rPr lang="fr-FR" sz="1600" dirty="0">
                <a:solidFill>
                  <a:srgbClr val="FF7171"/>
                </a:solidFill>
                <a:latin typeface="+mj-lt"/>
              </a:rPr>
              <a:t>2013;12;16</a:t>
            </a:r>
            <a:r>
              <a:rPr lang="fr-FR" sz="1600" dirty="0">
                <a:latin typeface="+mj-lt"/>
              </a:rPr>
              <a:t>);P2&lt;=DATE(</a:t>
            </a:r>
            <a:r>
              <a:rPr lang="fr-FR" sz="1600" dirty="0">
                <a:solidFill>
                  <a:srgbClr val="FF0000"/>
                </a:solidFill>
                <a:latin typeface="+mj-lt"/>
              </a:rPr>
              <a:t>2014;12;15</a:t>
            </a:r>
            <a:r>
              <a:rPr lang="fr-FR" sz="1600" dirty="0">
                <a:latin typeface="+mj-lt"/>
              </a:rPr>
              <a:t>));</a:t>
            </a:r>
            <a:r>
              <a:rPr lang="fr-FR" sz="1600" dirty="0">
                <a:highlight>
                  <a:srgbClr val="FF7171"/>
                </a:highlight>
                <a:latin typeface="+mj-lt"/>
              </a:rPr>
              <a:t>8</a:t>
            </a:r>
            <a:r>
              <a:rPr lang="fr-FR" sz="1600" dirty="0">
                <a:latin typeface="+mj-lt"/>
              </a:rPr>
              <a:t>;""))))))))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2E0D078-C2EC-4260-944B-7C07FEEC92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62" y="3256274"/>
            <a:ext cx="5676846" cy="263934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34D81D9-05DD-4F9E-AD96-AF9716BEBF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9282" y="3821385"/>
            <a:ext cx="4807247" cy="1924321"/>
          </a:xfrm>
          <a:prstGeom prst="rect">
            <a:avLst/>
          </a:prstGeom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ABCF68D7-8321-414D-825F-05F8BE8B0A93}"/>
              </a:ext>
            </a:extLst>
          </p:cNvPr>
          <p:cNvCxnSpPr>
            <a:cxnSpLocks/>
          </p:cNvCxnSpPr>
          <p:nvPr/>
        </p:nvCxnSpPr>
        <p:spPr>
          <a:xfrm flipH="1">
            <a:off x="8106770" y="3429000"/>
            <a:ext cx="341194" cy="14432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44252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h) Fill out column </a:t>
            </a:r>
            <a:r>
              <a:rPr lang="en-GB" sz="1800" i="1" dirty="0">
                <a:latin typeface="+mj-lt"/>
              </a:rPr>
              <a:t>Age at death segment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1F70C10-7437-4566-87DA-F57FFE1526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0498" y="2608426"/>
            <a:ext cx="10331963" cy="4223802"/>
          </a:xfrm>
          <a:prstGeom prst="rect">
            <a:avLst/>
          </a:prstGeom>
        </p:spPr>
      </p:pic>
      <p:sp>
        <p:nvSpPr>
          <p:cNvPr id="11" name="Flèche : droite rayée 10">
            <a:extLst>
              <a:ext uri="{FF2B5EF4-FFF2-40B4-BE49-F238E27FC236}">
                <a16:creationId xmlns:a16="http://schemas.microsoft.com/office/drawing/2014/main" id="{690FA1F3-0743-4DF9-B499-96B90B5D8AE3}"/>
              </a:ext>
            </a:extLst>
          </p:cNvPr>
          <p:cNvSpPr/>
          <p:nvPr/>
        </p:nvSpPr>
        <p:spPr>
          <a:xfrm>
            <a:off x="11447207" y="4614203"/>
            <a:ext cx="636941" cy="478301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FC7B83C-9DD7-4623-94AA-81272441BC76}"/>
              </a:ext>
            </a:extLst>
          </p:cNvPr>
          <p:cNvSpPr txBox="1"/>
          <p:nvPr/>
        </p:nvSpPr>
        <p:spPr>
          <a:xfrm>
            <a:off x="11369833" y="4014039"/>
            <a:ext cx="79168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+mj-lt"/>
              </a:rPr>
              <a:t>Details on the </a:t>
            </a:r>
            <a:r>
              <a:rPr lang="fr-FR" sz="1100" dirty="0" err="1">
                <a:latin typeface="+mj-lt"/>
              </a:rPr>
              <a:t>next</a:t>
            </a:r>
            <a:r>
              <a:rPr lang="fr-FR" sz="1100" dirty="0">
                <a:latin typeface="+mj-lt"/>
              </a:rPr>
              <a:t> page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C346E4B-A011-45DC-820D-54CF90248178}"/>
              </a:ext>
            </a:extLst>
          </p:cNvPr>
          <p:cNvSpPr txBox="1"/>
          <p:nvPr/>
        </p:nvSpPr>
        <p:spPr>
          <a:xfrm>
            <a:off x="5490867" y="1866424"/>
            <a:ext cx="6115201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To calculate mortality rates, we take the child’s age at death into account. There are 8 intervals, ranging from 0 days to 5 years (1825 days). </a:t>
            </a:r>
          </a:p>
        </p:txBody>
      </p:sp>
    </p:spTree>
    <p:extLst>
      <p:ext uri="{BB962C8B-B14F-4D97-AF65-F5344CB8AC3E}">
        <p14:creationId xmlns:p14="http://schemas.microsoft.com/office/powerpoint/2010/main" val="321264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8" name="Accolade ouvrante 7">
            <a:extLst>
              <a:ext uri="{FF2B5EF4-FFF2-40B4-BE49-F238E27FC236}">
                <a16:creationId xmlns:a16="http://schemas.microsoft.com/office/drawing/2014/main" id="{60243D8F-5E24-476D-B3DF-7B869891E2BC}"/>
              </a:ext>
            </a:extLst>
          </p:cNvPr>
          <p:cNvSpPr/>
          <p:nvPr/>
        </p:nvSpPr>
        <p:spPr>
          <a:xfrm rot="5400000">
            <a:off x="4498824" y="2780149"/>
            <a:ext cx="194375" cy="6219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E835494-F7A6-4A7B-A392-934F36076D63}"/>
              </a:ext>
            </a:extLst>
          </p:cNvPr>
          <p:cNvSpPr txBox="1"/>
          <p:nvPr/>
        </p:nvSpPr>
        <p:spPr>
          <a:xfrm>
            <a:off x="755876" y="1887015"/>
            <a:ext cx="9093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+mj-lt"/>
              </a:rPr>
              <a:t>We</a:t>
            </a:r>
            <a:r>
              <a:rPr lang="fr-FR" dirty="0">
                <a:latin typeface="+mj-lt"/>
              </a:rPr>
              <a:t> </a:t>
            </a:r>
            <a:r>
              <a:rPr lang="fr-FR" dirty="0" err="1">
                <a:latin typeface="+mj-lt"/>
              </a:rPr>
              <a:t>need</a:t>
            </a:r>
            <a:r>
              <a:rPr lang="fr-FR" dirty="0">
                <a:latin typeface="+mj-lt"/>
              </a:rPr>
              <a:t> </a:t>
            </a:r>
            <a:r>
              <a:rPr lang="fr-FR" dirty="0" err="1">
                <a:latin typeface="+mj-lt"/>
              </a:rPr>
              <a:t>it</a:t>
            </a:r>
            <a:r>
              <a:rPr lang="fr-FR" dirty="0">
                <a:latin typeface="+mj-lt"/>
              </a:rPr>
              <a:t> </a:t>
            </a:r>
            <a:r>
              <a:rPr lang="fr-FR" dirty="0" err="1">
                <a:latin typeface="+mj-lt"/>
              </a:rPr>
              <a:t>this</a:t>
            </a:r>
            <a:r>
              <a:rPr lang="fr-FR" dirty="0">
                <a:latin typeface="+mj-lt"/>
              </a:rPr>
              <a:t> </a:t>
            </a:r>
            <a:r>
              <a:rPr lang="fr-FR" dirty="0" err="1">
                <a:latin typeface="+mj-lt"/>
              </a:rPr>
              <a:t>way</a:t>
            </a:r>
            <a:r>
              <a:rPr lang="fr-FR" dirty="0">
                <a:latin typeface="+mj-lt"/>
              </a:rPr>
              <a:t>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30CD718-8563-4A92-B158-1B2C95DAAB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114" y="3195479"/>
            <a:ext cx="11544886" cy="213912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E20E3F7-575E-46A3-BC5B-24A2F1DB4C62}"/>
              </a:ext>
            </a:extLst>
          </p:cNvPr>
          <p:cNvSpPr txBox="1"/>
          <p:nvPr/>
        </p:nvSpPr>
        <p:spPr>
          <a:xfrm>
            <a:off x="4195122" y="2492968"/>
            <a:ext cx="771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err="1">
                <a:latin typeface="+mj-lt"/>
              </a:rPr>
              <a:t>Same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mother</a:t>
            </a:r>
            <a:endParaRPr lang="fr-FR" sz="1200" dirty="0">
              <a:latin typeface="+mj-lt"/>
            </a:endParaRPr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322CC3FC-56A8-4BE5-9442-B8F6671EE86F}"/>
              </a:ext>
            </a:extLst>
          </p:cNvPr>
          <p:cNvSpPr/>
          <p:nvPr/>
        </p:nvSpPr>
        <p:spPr>
          <a:xfrm>
            <a:off x="0" y="3206030"/>
            <a:ext cx="647114" cy="735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latin typeface="+mj-lt"/>
              </a:rPr>
              <a:t>1</a:t>
            </a:r>
            <a:r>
              <a:rPr lang="fr-FR" sz="1100" baseline="30000" dirty="0">
                <a:latin typeface="+mj-lt"/>
              </a:rPr>
              <a:t>st</a:t>
            </a:r>
            <a:r>
              <a:rPr lang="fr-FR" sz="1100" dirty="0">
                <a:latin typeface="+mj-lt"/>
              </a:rPr>
              <a:t> </a:t>
            </a:r>
            <a:r>
              <a:rPr lang="fr-FR" sz="1100" dirty="0" err="1">
                <a:latin typeface="+mj-lt"/>
              </a:rPr>
              <a:t>child</a:t>
            </a:r>
            <a:endParaRPr lang="fr-FR" sz="1100" dirty="0">
              <a:latin typeface="+mj-lt"/>
            </a:endParaRPr>
          </a:p>
        </p:txBody>
      </p:sp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C0106567-095E-4241-B2F3-991652FDF78B}"/>
              </a:ext>
            </a:extLst>
          </p:cNvPr>
          <p:cNvSpPr/>
          <p:nvPr/>
        </p:nvSpPr>
        <p:spPr>
          <a:xfrm>
            <a:off x="-14068" y="3969797"/>
            <a:ext cx="647114" cy="735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latin typeface="+mj-lt"/>
              </a:rPr>
              <a:t>6</a:t>
            </a:r>
            <a:r>
              <a:rPr lang="fr-FR" sz="1100" baseline="30000" dirty="0">
                <a:latin typeface="+mj-lt"/>
              </a:rPr>
              <a:t>th</a:t>
            </a:r>
            <a:r>
              <a:rPr lang="fr-FR" sz="1100" dirty="0">
                <a:latin typeface="+mj-lt"/>
              </a:rPr>
              <a:t> </a:t>
            </a:r>
            <a:r>
              <a:rPr lang="fr-FR" sz="1100" dirty="0" err="1">
                <a:latin typeface="+mj-lt"/>
              </a:rPr>
              <a:t>child</a:t>
            </a:r>
            <a:endParaRPr lang="fr-FR" sz="1100" dirty="0">
              <a:latin typeface="+mj-lt"/>
            </a:endParaRPr>
          </a:p>
        </p:txBody>
      </p:sp>
      <p:sp>
        <p:nvSpPr>
          <p:cNvPr id="14" name="Flèche : droite 13">
            <a:extLst>
              <a:ext uri="{FF2B5EF4-FFF2-40B4-BE49-F238E27FC236}">
                <a16:creationId xmlns:a16="http://schemas.microsoft.com/office/drawing/2014/main" id="{A5171110-5B3E-4F8C-8EB3-41A60EBA2277}"/>
              </a:ext>
            </a:extLst>
          </p:cNvPr>
          <p:cNvSpPr/>
          <p:nvPr/>
        </p:nvSpPr>
        <p:spPr>
          <a:xfrm>
            <a:off x="-2348" y="4727106"/>
            <a:ext cx="647114" cy="735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aseline="30000" dirty="0">
                <a:latin typeface="+mj-lt"/>
              </a:rPr>
              <a:t>11th</a:t>
            </a:r>
            <a:r>
              <a:rPr lang="fr-FR" sz="1100" dirty="0">
                <a:latin typeface="+mj-lt"/>
              </a:rPr>
              <a:t> </a:t>
            </a:r>
            <a:r>
              <a:rPr lang="fr-FR" sz="1100" dirty="0" err="1">
                <a:latin typeface="+mj-lt"/>
              </a:rPr>
              <a:t>child</a:t>
            </a:r>
            <a:endParaRPr lang="fr-FR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3775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7000800" cy="1450757"/>
          </a:xfrm>
        </p:spPr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h) Fill out column </a:t>
            </a:r>
            <a:r>
              <a:rPr lang="en-GB" sz="1800" i="1" dirty="0">
                <a:latin typeface="+mj-lt"/>
              </a:rPr>
              <a:t>Age at death segment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AAF896B-1AF6-42A4-AAAB-EDB75BF9DE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255" y="2827608"/>
            <a:ext cx="5384750" cy="387759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AAB39DC-C854-4EED-946A-83BBE8BFE71F}"/>
              </a:ext>
            </a:extLst>
          </p:cNvPr>
          <p:cNvSpPr/>
          <p:nvPr/>
        </p:nvSpPr>
        <p:spPr>
          <a:xfrm>
            <a:off x="6199996" y="2023963"/>
            <a:ext cx="5992004" cy="4343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>
                <a:latin typeface="+mj-lt"/>
              </a:rPr>
              <a:t>=SI(ET(AF2&gt;=</a:t>
            </a:r>
            <a:r>
              <a:rPr lang="fr-FR" sz="1600" dirty="0">
                <a:solidFill>
                  <a:srgbClr val="A2D668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A2D668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A2D668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A2D668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A2D668"/>
                </a:solidFill>
                <a:latin typeface="+mj-lt"/>
              </a:rPr>
              <a:t>'!$C$28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;AF2&lt;=</a:t>
            </a:r>
            <a:r>
              <a:rPr lang="fr-FR" sz="1600" dirty="0">
                <a:solidFill>
                  <a:srgbClr val="00B050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00B050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00B050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00B050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00B050"/>
                </a:solidFill>
                <a:latin typeface="+mj-lt"/>
              </a:rPr>
              <a:t>'!$D$28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);</a:t>
            </a:r>
            <a:r>
              <a:rPr lang="fr-FR" sz="1600" dirty="0">
                <a:highlight>
                  <a:srgbClr val="A2D668"/>
                </a:highlight>
                <a:latin typeface="+mj-lt"/>
              </a:rPr>
              <a:t>1</a:t>
            </a:r>
            <a:r>
              <a:rPr lang="fr-FR" sz="1600" dirty="0">
                <a:latin typeface="+mj-lt"/>
              </a:rPr>
              <a:t>;SI(ET(AF2&gt;=</a:t>
            </a:r>
            <a:r>
              <a:rPr lang="fr-FR" sz="1600" dirty="0">
                <a:solidFill>
                  <a:srgbClr val="FFDD4B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FFDD4B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FFDD4B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FFDD4B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FFDD4B"/>
                </a:solidFill>
                <a:latin typeface="+mj-lt"/>
              </a:rPr>
              <a:t>'!$C$29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;AF2&lt;=</a:t>
            </a:r>
            <a:r>
              <a:rPr lang="fr-FR" sz="1600" dirty="0">
                <a:solidFill>
                  <a:srgbClr val="FFD009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FFD009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FFD009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FFD009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FFD009"/>
                </a:solidFill>
                <a:latin typeface="+mj-lt"/>
              </a:rPr>
              <a:t>'!$D$29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);</a:t>
            </a:r>
            <a:r>
              <a:rPr lang="fr-FR" sz="1600" dirty="0">
                <a:highlight>
                  <a:srgbClr val="FFDD4B"/>
                </a:highlight>
                <a:latin typeface="+mj-lt"/>
              </a:rPr>
              <a:t>2</a:t>
            </a:r>
            <a:r>
              <a:rPr lang="fr-FR" sz="1600" dirty="0">
                <a:latin typeface="+mj-lt"/>
              </a:rPr>
              <a:t>;SI(ET(AF2&gt;=</a:t>
            </a:r>
            <a:r>
              <a:rPr lang="fr-FR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method</a:t>
            </a:r>
            <a:r>
              <a:rPr lang="fr-FR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'!$C$30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;AF2&lt;=</a:t>
            </a:r>
            <a:r>
              <a:rPr lang="fr-FR" sz="16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method</a:t>
            </a:r>
            <a:r>
              <a:rPr lang="fr-FR" sz="16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'!$D$30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);</a:t>
            </a:r>
            <a:r>
              <a:rPr lang="fr-FR" sz="1600" dirty="0">
                <a:highlight>
                  <a:srgbClr val="00FFFF"/>
                </a:highlight>
                <a:latin typeface="+mj-lt"/>
              </a:rPr>
              <a:t>3</a:t>
            </a:r>
            <a:r>
              <a:rPr lang="fr-FR" sz="1600" dirty="0">
                <a:latin typeface="+mj-lt"/>
              </a:rPr>
              <a:t>;SI(ET(AF2&gt;=</a:t>
            </a:r>
            <a:r>
              <a:rPr lang="fr-FR" sz="1600" dirty="0">
                <a:solidFill>
                  <a:srgbClr val="FFC409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FFC409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FFC409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FFC409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FFC409"/>
                </a:solidFill>
                <a:latin typeface="+mj-lt"/>
              </a:rPr>
              <a:t>'!$C$31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;AF2&lt;=</a:t>
            </a:r>
            <a:r>
              <a:rPr lang="fr-FR" sz="1600" dirty="0">
                <a:solidFill>
                  <a:srgbClr val="FF6600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FF6600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FF6600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FF6600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FF6600"/>
                </a:solidFill>
                <a:latin typeface="+mj-lt"/>
              </a:rPr>
              <a:t>'!$D$31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);</a:t>
            </a:r>
            <a:r>
              <a:rPr lang="fr-FR" sz="1600" dirty="0">
                <a:highlight>
                  <a:srgbClr val="FFC409"/>
                </a:highlight>
                <a:latin typeface="+mj-lt"/>
              </a:rPr>
              <a:t>4</a:t>
            </a:r>
            <a:r>
              <a:rPr lang="fr-FR" sz="1600" dirty="0">
                <a:latin typeface="+mj-lt"/>
              </a:rPr>
              <a:t>;SI(ET(AF2&gt;=</a:t>
            </a:r>
            <a:r>
              <a:rPr lang="fr-FR" sz="1600" dirty="0">
                <a:solidFill>
                  <a:srgbClr val="FF85FF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FF85FF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FF85FF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FF85FF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FF85FF"/>
                </a:solidFill>
                <a:latin typeface="+mj-lt"/>
              </a:rPr>
              <a:t>'!$C$32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;AF2&lt;=</a:t>
            </a:r>
            <a:r>
              <a:rPr lang="fr-FR" sz="1600" dirty="0">
                <a:solidFill>
                  <a:srgbClr val="FF21FF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FF21FF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FF21FF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FF21FF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FF21FF"/>
                </a:solidFill>
                <a:latin typeface="+mj-lt"/>
              </a:rPr>
              <a:t>'!$D$32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);</a:t>
            </a:r>
            <a:r>
              <a:rPr lang="fr-FR" sz="1600" dirty="0">
                <a:highlight>
                  <a:srgbClr val="FF85FF"/>
                </a:highlight>
                <a:latin typeface="+mj-lt"/>
              </a:rPr>
              <a:t>5</a:t>
            </a:r>
            <a:r>
              <a:rPr lang="fr-FR" sz="1600" dirty="0">
                <a:latin typeface="+mj-lt"/>
              </a:rPr>
              <a:t>;SI(ET(AF2&gt;=</a:t>
            </a:r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method</a:t>
            </a:r>
            <a:r>
              <a:rPr lang="fr-FR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'!$C$33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;AF2&lt;=</a:t>
            </a:r>
            <a:r>
              <a:rPr lang="fr-F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method</a:t>
            </a:r>
            <a:r>
              <a:rPr lang="fr-F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'!$D$33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);</a:t>
            </a:r>
            <a:r>
              <a:rPr lang="fr-FR" sz="1600" dirty="0">
                <a:highlight>
                  <a:srgbClr val="808080"/>
                </a:highlight>
                <a:latin typeface="+mj-lt"/>
              </a:rPr>
              <a:t>6</a:t>
            </a:r>
            <a:r>
              <a:rPr lang="fr-FR" sz="1600" dirty="0">
                <a:latin typeface="+mj-lt"/>
              </a:rPr>
              <a:t>;SI(ET(AF2&gt;=</a:t>
            </a:r>
            <a:r>
              <a:rPr lang="fr-FR" sz="1600" dirty="0">
                <a:solidFill>
                  <a:srgbClr val="AC75D5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AC75D5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AC75D5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AC75D5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AC75D5"/>
                </a:solidFill>
                <a:latin typeface="+mj-lt"/>
              </a:rPr>
              <a:t>'!$C$34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;AF2&lt;=</a:t>
            </a:r>
            <a:r>
              <a:rPr lang="fr-FR" sz="1600" dirty="0">
                <a:solidFill>
                  <a:srgbClr val="7030A0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7030A0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7030A0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7030A0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7030A0"/>
                </a:solidFill>
                <a:latin typeface="+mj-lt"/>
              </a:rPr>
              <a:t>'!$D$34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);</a:t>
            </a:r>
            <a:r>
              <a:rPr lang="fr-FR" sz="1600" dirty="0">
                <a:highlight>
                  <a:srgbClr val="AC75D5"/>
                </a:highlight>
                <a:latin typeface="+mj-lt"/>
              </a:rPr>
              <a:t>7</a:t>
            </a:r>
            <a:r>
              <a:rPr lang="fr-FR" sz="1600" dirty="0">
                <a:latin typeface="+mj-lt"/>
              </a:rPr>
              <a:t>;SI(ET(AF2&gt;=</a:t>
            </a:r>
            <a:r>
              <a:rPr lang="fr-FR" sz="1600" dirty="0">
                <a:solidFill>
                  <a:srgbClr val="FF7171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FF7171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FF7171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FF7171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FF7171"/>
                </a:solidFill>
                <a:latin typeface="+mj-lt"/>
              </a:rPr>
              <a:t>'!$C$35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;AF2&lt;=</a:t>
            </a:r>
            <a:r>
              <a:rPr lang="fr-FR" sz="1600" dirty="0">
                <a:solidFill>
                  <a:srgbClr val="FF0000"/>
                </a:solidFill>
                <a:latin typeface="+mj-lt"/>
              </a:rPr>
              <a:t>'</a:t>
            </a:r>
            <a:r>
              <a:rPr lang="fr-FR" sz="1600" dirty="0" err="1">
                <a:solidFill>
                  <a:srgbClr val="FF0000"/>
                </a:solidFill>
                <a:latin typeface="+mj-lt"/>
              </a:rPr>
              <a:t>Synthetic</a:t>
            </a:r>
            <a:r>
              <a:rPr lang="fr-FR" sz="1600" dirty="0">
                <a:solidFill>
                  <a:srgbClr val="FF0000"/>
                </a:solidFill>
                <a:latin typeface="+mj-lt"/>
              </a:rPr>
              <a:t> </a:t>
            </a:r>
            <a:r>
              <a:rPr lang="fr-FR" sz="1600" dirty="0" err="1">
                <a:solidFill>
                  <a:srgbClr val="FF0000"/>
                </a:solidFill>
                <a:latin typeface="+mj-lt"/>
              </a:rPr>
              <a:t>method</a:t>
            </a:r>
            <a:r>
              <a:rPr lang="fr-FR" sz="1600" dirty="0">
                <a:solidFill>
                  <a:srgbClr val="FF0000"/>
                </a:solidFill>
                <a:latin typeface="+mj-lt"/>
              </a:rPr>
              <a:t>'!$D$35</a:t>
            </a:r>
            <a:r>
              <a:rPr lang="fr-FR" sz="1600" dirty="0">
                <a:latin typeface="+mj-lt"/>
              </a:rPr>
              <a:t>*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Synthetic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 </a:t>
            </a:r>
            <a:r>
              <a:rPr lang="fr-FR" sz="1600" dirty="0" err="1">
                <a:highlight>
                  <a:srgbClr val="FFFF00"/>
                </a:highlight>
                <a:latin typeface="+mj-lt"/>
              </a:rPr>
              <a:t>method</a:t>
            </a:r>
            <a:r>
              <a:rPr lang="fr-FR" sz="1600" dirty="0">
                <a:highlight>
                  <a:srgbClr val="FFFF00"/>
                </a:highlight>
                <a:latin typeface="+mj-lt"/>
              </a:rPr>
              <a:t>'!$I$22</a:t>
            </a:r>
            <a:r>
              <a:rPr lang="fr-FR" sz="1600" dirty="0">
                <a:latin typeface="+mj-lt"/>
              </a:rPr>
              <a:t>);</a:t>
            </a:r>
            <a:r>
              <a:rPr lang="fr-FR" sz="1600" dirty="0">
                <a:highlight>
                  <a:srgbClr val="FF7171"/>
                </a:highlight>
                <a:latin typeface="+mj-lt"/>
              </a:rPr>
              <a:t>8</a:t>
            </a:r>
            <a:r>
              <a:rPr lang="fr-FR" sz="1600" dirty="0">
                <a:latin typeface="+mj-lt"/>
              </a:rPr>
              <a:t>;""))))))))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AF2050-FD3A-4B21-BA79-063CE1FBEF7A}"/>
              </a:ext>
            </a:extLst>
          </p:cNvPr>
          <p:cNvSpPr/>
          <p:nvPr/>
        </p:nvSpPr>
        <p:spPr>
          <a:xfrm>
            <a:off x="3423139" y="5438984"/>
            <a:ext cx="2512594" cy="600744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+mj-lt"/>
              </a:rPr>
              <a:t>AF = </a:t>
            </a:r>
            <a:r>
              <a:rPr lang="fr-FR" sz="1600" dirty="0" err="1">
                <a:solidFill>
                  <a:schemeClr val="tx1"/>
                </a:solidFill>
                <a:latin typeface="+mj-lt"/>
              </a:rPr>
              <a:t>Column</a:t>
            </a:r>
            <a:r>
              <a:rPr lang="fr-FR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600" i="1" dirty="0">
                <a:solidFill>
                  <a:schemeClr val="tx1"/>
                </a:solidFill>
                <a:latin typeface="+mj-lt"/>
              </a:rPr>
              <a:t>Q19F_age_deces_nb_jours</a:t>
            </a:r>
            <a:r>
              <a:rPr lang="fr-FR" sz="1600" i="1" dirty="0">
                <a:solidFill>
                  <a:schemeClr val="tx1"/>
                </a:solidFill>
                <a:latin typeface="+mj-lt"/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A416319-6B6E-4C8A-A0EE-701A374CD2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255" y="2588457"/>
            <a:ext cx="5384806" cy="24332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7DE8FF3-FEC5-4F7E-8AEB-24A3A523F414}"/>
              </a:ext>
            </a:extLst>
          </p:cNvPr>
          <p:cNvSpPr txBox="1"/>
          <p:nvPr/>
        </p:nvSpPr>
        <p:spPr>
          <a:xfrm>
            <a:off x="8238758" y="1103312"/>
            <a:ext cx="3643532" cy="64633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For instance, children who were between 1 month (30,42 days) and 3 months (91,26 days, excluded) belong to the Age segment “2”.</a:t>
            </a:r>
          </a:p>
        </p:txBody>
      </p:sp>
    </p:spTree>
    <p:extLst>
      <p:ext uri="{BB962C8B-B14F-4D97-AF65-F5344CB8AC3E}">
        <p14:creationId xmlns:p14="http://schemas.microsoft.com/office/powerpoint/2010/main" val="32758147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 err="1">
                <a:latin typeface="+mj-lt"/>
              </a:rPr>
              <a:t>i</a:t>
            </a:r>
            <a:r>
              <a:rPr lang="en-GB" sz="1800" dirty="0">
                <a:latin typeface="+mj-lt"/>
              </a:rPr>
              <a:t>) Create a pivot table</a:t>
            </a:r>
            <a:endParaRPr lang="en-GB" sz="1800" i="1" dirty="0">
              <a:latin typeface="+mj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9E4B561-C86E-442E-A976-71EDA2A924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7613" y="2587662"/>
            <a:ext cx="7568418" cy="398373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E0E1527-DBA3-4B4D-B04F-73B35E7CF0C5}"/>
              </a:ext>
            </a:extLst>
          </p:cNvPr>
          <p:cNvSpPr/>
          <p:nvPr/>
        </p:nvSpPr>
        <p:spPr>
          <a:xfrm>
            <a:off x="506437" y="3599173"/>
            <a:ext cx="1547445" cy="767659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Select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whole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Database</a:t>
            </a:r>
            <a:endParaRPr lang="fr-FR" sz="11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C0EB835-F777-4554-AC02-7B7EB7C44E8D}"/>
              </a:ext>
            </a:extLst>
          </p:cNvPr>
          <p:cNvSpPr/>
          <p:nvPr/>
        </p:nvSpPr>
        <p:spPr>
          <a:xfrm>
            <a:off x="1955409" y="3898851"/>
            <a:ext cx="196947" cy="178240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195B07-ACF5-4628-8D92-EBEDBE603C98}"/>
              </a:ext>
            </a:extLst>
          </p:cNvPr>
          <p:cNvSpPr/>
          <p:nvPr/>
        </p:nvSpPr>
        <p:spPr>
          <a:xfrm>
            <a:off x="1997613" y="2931013"/>
            <a:ext cx="528709" cy="440919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4EC33AD0-C117-4F35-8E64-5C33E4F1A02C}"/>
              </a:ext>
            </a:extLst>
          </p:cNvPr>
          <p:cNvCxnSpPr>
            <a:cxnSpLocks/>
          </p:cNvCxnSpPr>
          <p:nvPr/>
        </p:nvCxnSpPr>
        <p:spPr>
          <a:xfrm flipV="1">
            <a:off x="2025748" y="3371934"/>
            <a:ext cx="28134" cy="454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B2020396-A960-4C10-BE9B-E6D129BF91FF}"/>
              </a:ext>
            </a:extLst>
          </p:cNvPr>
          <p:cNvSpPr/>
          <p:nvPr/>
        </p:nvSpPr>
        <p:spPr>
          <a:xfrm>
            <a:off x="2771335" y="2772964"/>
            <a:ext cx="391548" cy="186185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F629F39E-9B8F-4A26-A5C6-BF23D9E7AE98}"/>
              </a:ext>
            </a:extLst>
          </p:cNvPr>
          <p:cNvCxnSpPr>
            <a:cxnSpLocks/>
          </p:cNvCxnSpPr>
          <p:nvPr/>
        </p:nvCxnSpPr>
        <p:spPr>
          <a:xfrm>
            <a:off x="9830973" y="4668129"/>
            <a:ext cx="13247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FA40990-70C8-447B-ABB1-E81528F3EAA4}"/>
              </a:ext>
            </a:extLst>
          </p:cNvPr>
          <p:cNvSpPr txBox="1"/>
          <p:nvPr/>
        </p:nvSpPr>
        <p:spPr>
          <a:xfrm>
            <a:off x="5711484" y="1832957"/>
            <a:ext cx="5444196" cy="64633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Now that dead children who we consider for the mortality rates’ calculation belong to one or many cohort(s) and particular interval for their age at death, we use a pivot table to report the number of child from every cohort, at every death segment. </a:t>
            </a:r>
          </a:p>
        </p:txBody>
      </p:sp>
    </p:spTree>
    <p:extLst>
      <p:ext uri="{BB962C8B-B14F-4D97-AF65-F5344CB8AC3E}">
        <p14:creationId xmlns:p14="http://schemas.microsoft.com/office/powerpoint/2010/main" val="17565962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 err="1">
                <a:latin typeface="+mj-lt"/>
              </a:rPr>
              <a:t>i</a:t>
            </a:r>
            <a:r>
              <a:rPr lang="en-GB" sz="1800" dirty="0">
                <a:latin typeface="+mj-lt"/>
              </a:rPr>
              <a:t>) Create a pivot table</a:t>
            </a:r>
            <a:endParaRPr lang="en-GB" sz="1800" i="1" dirty="0">
              <a:latin typeface="+mj-lt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CFF2BCD-2654-4F46-A3C1-CFECE703C6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963" y="2963148"/>
            <a:ext cx="3612371" cy="301752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1BD4FB5-CACB-45A6-A391-B240A5D59997}"/>
              </a:ext>
            </a:extLst>
          </p:cNvPr>
          <p:cNvSpPr/>
          <p:nvPr/>
        </p:nvSpPr>
        <p:spPr>
          <a:xfrm>
            <a:off x="2419644" y="5483095"/>
            <a:ext cx="717451" cy="298727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93D0BFD-8B66-4771-8E28-FFB0B7B6A0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2286" y="2586557"/>
            <a:ext cx="2719072" cy="339410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ED23D36-6208-4304-B2A0-1CAD5CCA5829}"/>
              </a:ext>
            </a:extLst>
          </p:cNvPr>
          <p:cNvSpPr/>
          <p:nvPr/>
        </p:nvSpPr>
        <p:spPr>
          <a:xfrm>
            <a:off x="5111268" y="5899015"/>
            <a:ext cx="2916702" cy="383830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Click in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this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field</a:t>
            </a:r>
            <a:endParaRPr lang="fr-FR" sz="11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9FCC2A-06F9-4A34-8B61-E1BA248A59F9}"/>
              </a:ext>
            </a:extLst>
          </p:cNvPr>
          <p:cNvSpPr/>
          <p:nvPr/>
        </p:nvSpPr>
        <p:spPr>
          <a:xfrm>
            <a:off x="5348563" y="3073415"/>
            <a:ext cx="1831338" cy="2523417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C559180-1C05-4CFD-9526-02233B71B3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4631" y="2504909"/>
            <a:ext cx="2613758" cy="339410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7A45A120-AA39-4517-B66B-5C2CC43DC776}"/>
              </a:ext>
            </a:extLst>
          </p:cNvPr>
          <p:cNvSpPr/>
          <p:nvPr/>
        </p:nvSpPr>
        <p:spPr>
          <a:xfrm>
            <a:off x="8953159" y="5900909"/>
            <a:ext cx="2916702" cy="383830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This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appears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on the right</a:t>
            </a:r>
            <a:endParaRPr lang="fr-FR" sz="1100" i="1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F0FC49B2-2184-4239-9A2E-568073BC0042}"/>
              </a:ext>
            </a:extLst>
          </p:cNvPr>
          <p:cNvCxnSpPr>
            <a:cxnSpLocks/>
          </p:cNvCxnSpPr>
          <p:nvPr/>
        </p:nvCxnSpPr>
        <p:spPr>
          <a:xfrm>
            <a:off x="4344577" y="4597791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BD9C678F-B19A-4A5F-A47B-ED07C1141061}"/>
              </a:ext>
            </a:extLst>
          </p:cNvPr>
          <p:cNvCxnSpPr>
            <a:cxnSpLocks/>
          </p:cNvCxnSpPr>
          <p:nvPr/>
        </p:nvCxnSpPr>
        <p:spPr>
          <a:xfrm>
            <a:off x="8248362" y="4607170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23148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j)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All areas – Cohort A</a:t>
            </a:r>
            <a:endParaRPr lang="en-GB" sz="1800" dirty="0">
              <a:latin typeface="+mj-lt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C8ABEEE-6DDB-49C9-934E-727576A4AF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2074" y="2706133"/>
            <a:ext cx="2588457" cy="341376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DDFC016-F518-4528-AA40-A8B8DA9FD330}"/>
              </a:ext>
            </a:extLst>
          </p:cNvPr>
          <p:cNvSpPr/>
          <p:nvPr/>
        </p:nvSpPr>
        <p:spPr>
          <a:xfrm>
            <a:off x="424010" y="5358018"/>
            <a:ext cx="1036320" cy="383830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Complete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fields</a:t>
            </a:r>
            <a:endParaRPr lang="fr-FR" sz="11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B6987FC-56ED-4DB7-8D97-C023A4662458}"/>
              </a:ext>
            </a:extLst>
          </p:cNvPr>
          <p:cNvSpPr/>
          <p:nvPr/>
        </p:nvSpPr>
        <p:spPr>
          <a:xfrm>
            <a:off x="1632074" y="5036238"/>
            <a:ext cx="2588457" cy="1083662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D76E3B2-43BD-4707-9FD1-6D184D06E3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5249" y="2706133"/>
            <a:ext cx="5361690" cy="3526488"/>
          </a:xfrm>
          <a:prstGeom prst="rect">
            <a:avLst/>
          </a:prstGeom>
        </p:spPr>
      </p:pic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302BAE1F-C92E-4D2C-9ABC-30ECD6813CED}"/>
              </a:ext>
            </a:extLst>
          </p:cNvPr>
          <p:cNvCxnSpPr>
            <a:cxnSpLocks/>
          </p:cNvCxnSpPr>
          <p:nvPr/>
        </p:nvCxnSpPr>
        <p:spPr>
          <a:xfrm>
            <a:off x="4614424" y="4555589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AE51888B-5676-4867-AD8E-5FA48F0421F9}"/>
              </a:ext>
            </a:extLst>
          </p:cNvPr>
          <p:cNvSpPr/>
          <p:nvPr/>
        </p:nvSpPr>
        <p:spPr>
          <a:xfrm>
            <a:off x="10018543" y="1923852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Select the pivot table and copy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it</a:t>
            </a:r>
            <a:endParaRPr lang="fr-FR" sz="11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494120ED-6658-4A51-910C-A92763406E88}"/>
              </a:ext>
            </a:extLst>
          </p:cNvPr>
          <p:cNvCxnSpPr>
            <a:cxnSpLocks/>
          </p:cNvCxnSpPr>
          <p:nvPr/>
        </p:nvCxnSpPr>
        <p:spPr>
          <a:xfrm>
            <a:off x="11308299" y="4553242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lèche : bas 22">
            <a:extLst>
              <a:ext uri="{FF2B5EF4-FFF2-40B4-BE49-F238E27FC236}">
                <a16:creationId xmlns:a16="http://schemas.microsoft.com/office/drawing/2014/main" id="{09133548-CB73-420D-8B72-C6F3B6F77B3B}"/>
              </a:ext>
            </a:extLst>
          </p:cNvPr>
          <p:cNvSpPr/>
          <p:nvPr/>
        </p:nvSpPr>
        <p:spPr>
          <a:xfrm>
            <a:off x="6770131" y="3141861"/>
            <a:ext cx="68238" cy="108117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2972FDE-11D4-4DB1-B420-9ED90EEFFC72}"/>
              </a:ext>
            </a:extLst>
          </p:cNvPr>
          <p:cNvSpPr/>
          <p:nvPr/>
        </p:nvSpPr>
        <p:spPr>
          <a:xfrm>
            <a:off x="6705776" y="3087008"/>
            <a:ext cx="196947" cy="178240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1283E10-3BE2-4651-A07D-EC13B0D88EAF}"/>
              </a:ext>
            </a:extLst>
          </p:cNvPr>
          <p:cNvSpPr txBox="1"/>
          <p:nvPr/>
        </p:nvSpPr>
        <p:spPr>
          <a:xfrm>
            <a:off x="5711484" y="1832957"/>
            <a:ext cx="5444196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Thanks to the pivot table, we count the number of children for every time segment of Cohort A depending on the child’s age (age at death segment). </a:t>
            </a:r>
          </a:p>
        </p:txBody>
      </p:sp>
    </p:spTree>
    <p:extLst>
      <p:ext uri="{BB962C8B-B14F-4D97-AF65-F5344CB8AC3E}">
        <p14:creationId xmlns:p14="http://schemas.microsoft.com/office/powerpoint/2010/main" val="22124408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j)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All areas – Cohort A</a:t>
            </a:r>
            <a:endParaRPr lang="en-GB" sz="1800" dirty="0">
              <a:latin typeface="+mj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9A4D388-A299-4617-83CE-FDAC6F1C42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372" y="2663559"/>
            <a:ext cx="10808399" cy="361063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BFBBB2B-1E70-458C-893C-F797E59046C7}"/>
              </a:ext>
            </a:extLst>
          </p:cNvPr>
          <p:cNvSpPr/>
          <p:nvPr/>
        </p:nvSpPr>
        <p:spPr>
          <a:xfrm>
            <a:off x="10146324" y="1737360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Paste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it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here</a:t>
            </a:r>
            <a:endParaRPr lang="fr-FR" sz="11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F27FBDC-3B86-4558-941F-B1A78131ABF7}"/>
              </a:ext>
            </a:extLst>
          </p:cNvPr>
          <p:cNvSpPr/>
          <p:nvPr/>
        </p:nvSpPr>
        <p:spPr>
          <a:xfrm>
            <a:off x="3713872" y="6006906"/>
            <a:ext cx="970670" cy="309489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552A47-E6F2-4315-A2C6-EF9FBA908D96}"/>
              </a:ext>
            </a:extLst>
          </p:cNvPr>
          <p:cNvSpPr/>
          <p:nvPr/>
        </p:nvSpPr>
        <p:spPr>
          <a:xfrm>
            <a:off x="1744395" y="3113725"/>
            <a:ext cx="829993" cy="190353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9B33D1E3-2BBB-4ED1-9F17-2C3060F923C6}"/>
              </a:ext>
            </a:extLst>
          </p:cNvPr>
          <p:cNvCxnSpPr>
            <a:cxnSpLocks/>
          </p:cNvCxnSpPr>
          <p:nvPr/>
        </p:nvCxnSpPr>
        <p:spPr>
          <a:xfrm>
            <a:off x="11492132" y="4553242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42AF6B10-685C-4C8C-A049-9015E356B262}"/>
              </a:ext>
            </a:extLst>
          </p:cNvPr>
          <p:cNvSpPr/>
          <p:nvPr/>
        </p:nvSpPr>
        <p:spPr>
          <a:xfrm>
            <a:off x="1329398" y="2719136"/>
            <a:ext cx="884413" cy="141744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54812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j)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 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All areas – Cohort A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8548468" y="3852650"/>
            <a:ext cx="1798693" cy="1180843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Fill out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Deaths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c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olumn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:</a:t>
            </a:r>
            <a:br>
              <a:rPr lang="fr-FR" sz="1100" dirty="0">
                <a:solidFill>
                  <a:schemeClr val="tx1"/>
                </a:solidFill>
                <a:latin typeface="+mj-lt"/>
              </a:rPr>
            </a:br>
            <a:r>
              <a:rPr lang="fr-FR" sz="1100" dirty="0">
                <a:solidFill>
                  <a:schemeClr val="tx1"/>
                </a:solidFill>
                <a:latin typeface="+mj-lt"/>
              </a:rPr>
              <a:t>to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every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line corresponds one coloured case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CE9BAC9-D80D-4E4C-B0C3-F81A172A55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0627" y="2634915"/>
            <a:ext cx="6797841" cy="3628062"/>
          </a:xfrm>
          <a:prstGeom prst="rect">
            <a:avLst/>
          </a:prstGeom>
        </p:spPr>
      </p:pic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0370234" y="4396831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F030290-90E2-4BB2-8DA5-C0551BA64907}"/>
              </a:ext>
            </a:extLst>
          </p:cNvPr>
          <p:cNvSpPr txBox="1"/>
          <p:nvPr/>
        </p:nvSpPr>
        <p:spPr>
          <a:xfrm>
            <a:off x="8792308" y="2300000"/>
            <a:ext cx="3155852" cy="64633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For every time segment of Cohort A, we count</a:t>
            </a:r>
            <a:br>
              <a:rPr lang="en-US" sz="1200" dirty="0"/>
            </a:br>
            <a:r>
              <a:rPr lang="en-US" sz="1200" dirty="0"/>
              <a:t>the number of children who died at the corresponding age segment</a:t>
            </a:r>
          </a:p>
        </p:txBody>
      </p:sp>
    </p:spTree>
    <p:extLst>
      <p:ext uri="{BB962C8B-B14F-4D97-AF65-F5344CB8AC3E}">
        <p14:creationId xmlns:p14="http://schemas.microsoft.com/office/powerpoint/2010/main" val="233035647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j)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All areas – Cohort A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9900542" y="2223364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We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obtain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this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! </a:t>
            </a: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0880188" y="4387020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D90BE75D-FB35-4A0C-A3D4-ADC4E71D0A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139" y="2831801"/>
            <a:ext cx="10205587" cy="309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287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j)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 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All areas – Cohort A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8557666" y="3753856"/>
            <a:ext cx="1789495" cy="1279637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Fill out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Survivors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c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olumn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algn="ctr"/>
            <a:r>
              <a:rPr lang="fr-FR" sz="1100" i="1" dirty="0">
                <a:solidFill>
                  <a:schemeClr val="tx1"/>
                </a:solidFill>
                <a:latin typeface="+mj-lt"/>
              </a:rPr>
              <a:t>Total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general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–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Children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dead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before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corresponding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Age segment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0370234" y="4396831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0329FD38-79D4-49F6-A8D7-D499F3E16F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917" y="2915062"/>
            <a:ext cx="7799676" cy="295722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BE4AF94-8B1F-4DCC-A92B-C18DDCC568AE}"/>
              </a:ext>
            </a:extLst>
          </p:cNvPr>
          <p:cNvSpPr txBox="1"/>
          <p:nvPr/>
        </p:nvSpPr>
        <p:spPr>
          <a:xfrm>
            <a:off x="8792308" y="2228671"/>
            <a:ext cx="3155852" cy="1200329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For every time segment of Cohort A, we count the number of children who survived (number of children who were born during this time segment – number of children who died before reaching or during the corresponding age segment)</a:t>
            </a:r>
          </a:p>
        </p:txBody>
      </p:sp>
    </p:spTree>
    <p:extLst>
      <p:ext uri="{BB962C8B-B14F-4D97-AF65-F5344CB8AC3E}">
        <p14:creationId xmlns:p14="http://schemas.microsoft.com/office/powerpoint/2010/main" val="154482480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j)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All areas – Cohort A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389173" y="5683583"/>
            <a:ext cx="5181445" cy="646639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Fill out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Survivors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c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olumn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algn="ctr"/>
            <a:r>
              <a:rPr lang="fr-FR" sz="1100" i="1" dirty="0">
                <a:solidFill>
                  <a:schemeClr val="tx1"/>
                </a:solidFill>
                <a:latin typeface="+mj-lt"/>
              </a:rPr>
              <a:t>Total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general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–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Children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dead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before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corresponding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Age segment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1392917" y="4396831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42A4C09B-0111-4A85-B67A-EC84910DEC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139" y="2625018"/>
            <a:ext cx="10620541" cy="305856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AF0B5C5-6354-4ACD-A3D5-D1313D6E57DC}"/>
              </a:ext>
            </a:extLst>
          </p:cNvPr>
          <p:cNvSpPr/>
          <p:nvPr/>
        </p:nvSpPr>
        <p:spPr>
          <a:xfrm>
            <a:off x="5589741" y="5683583"/>
            <a:ext cx="2748143" cy="646639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i="1" dirty="0">
                <a:solidFill>
                  <a:schemeClr val="tx1"/>
                </a:solidFill>
                <a:latin typeface="+mj-lt"/>
              </a:rPr>
              <a:t>For the 2</a:t>
            </a:r>
            <a:r>
              <a:rPr lang="fr-FR" sz="1100" i="1" baseline="30000" dirty="0">
                <a:solidFill>
                  <a:schemeClr val="tx1"/>
                </a:solidFill>
                <a:latin typeface="+mj-lt"/>
              </a:rPr>
              <a:t>nd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line: </a:t>
            </a:r>
          </a:p>
          <a:p>
            <a:pPr algn="ctr"/>
            <a:r>
              <a:rPr lang="fr-FR" sz="1100" i="1" dirty="0">
                <a:solidFill>
                  <a:schemeClr val="tx1"/>
                </a:solidFill>
                <a:latin typeface="+mj-lt"/>
              </a:rPr>
              <a:t>= </a:t>
            </a:r>
            <a:r>
              <a:rPr lang="fr-FR" sz="1100" i="1" dirty="0">
                <a:solidFill>
                  <a:schemeClr val="tx1"/>
                </a:solidFill>
                <a:highlight>
                  <a:srgbClr val="FFDD4B"/>
                </a:highlight>
                <a:latin typeface="+mj-lt"/>
              </a:rPr>
              <a:t>24 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- </a:t>
            </a:r>
            <a:r>
              <a:rPr lang="fr-FR" sz="1100" i="1" dirty="0">
                <a:solidFill>
                  <a:schemeClr val="tx1"/>
                </a:solidFill>
                <a:highlight>
                  <a:srgbClr val="FFC409"/>
                </a:highlight>
                <a:latin typeface="+mj-lt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3484747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j)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All areas – Cohort A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9421838" y="2143987"/>
            <a:ext cx="167288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Another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example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with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the 3</a:t>
            </a:r>
            <a:r>
              <a:rPr lang="fr-FR" sz="1100" baseline="30000" dirty="0">
                <a:solidFill>
                  <a:schemeClr val="tx1"/>
                </a:solidFill>
                <a:latin typeface="+mj-lt"/>
              </a:rPr>
              <a:t>rd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line:</a:t>
            </a: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0459083" y="4447178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1DBB5A6-7AB0-488B-B57C-2B3B3F4418B7}"/>
              </a:ext>
            </a:extLst>
          </p:cNvPr>
          <p:cNvSpPr/>
          <p:nvPr/>
        </p:nvSpPr>
        <p:spPr>
          <a:xfrm>
            <a:off x="1038876" y="5767802"/>
            <a:ext cx="5181445" cy="646639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Fill in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Survivors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c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olumn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algn="ctr"/>
            <a:r>
              <a:rPr lang="fr-FR" sz="1100" i="1" dirty="0">
                <a:solidFill>
                  <a:schemeClr val="tx1"/>
                </a:solidFill>
                <a:latin typeface="+mj-lt"/>
              </a:rPr>
              <a:t>Total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general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–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Children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dead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before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corresponding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Age segment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B1857F-D019-401D-9295-D2A27596213D}"/>
              </a:ext>
            </a:extLst>
          </p:cNvPr>
          <p:cNvSpPr/>
          <p:nvPr/>
        </p:nvSpPr>
        <p:spPr>
          <a:xfrm>
            <a:off x="6220321" y="5768344"/>
            <a:ext cx="2748143" cy="646639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i="1" dirty="0">
                <a:solidFill>
                  <a:schemeClr val="tx1"/>
                </a:solidFill>
                <a:latin typeface="+mj-lt"/>
              </a:rPr>
              <a:t>For the 3</a:t>
            </a:r>
            <a:r>
              <a:rPr lang="fr-FR" sz="1100" i="1" baseline="30000" dirty="0">
                <a:solidFill>
                  <a:schemeClr val="tx1"/>
                </a:solidFill>
                <a:latin typeface="+mj-lt"/>
              </a:rPr>
              <a:t>rd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line: </a:t>
            </a:r>
          </a:p>
          <a:p>
            <a:pPr algn="ctr"/>
            <a:r>
              <a:rPr lang="fr-FR" sz="1100" i="1" dirty="0">
                <a:solidFill>
                  <a:schemeClr val="tx1"/>
                </a:solidFill>
                <a:latin typeface="+mj-lt"/>
              </a:rPr>
              <a:t>= </a:t>
            </a:r>
            <a:r>
              <a:rPr lang="fr-FR" sz="1100" i="1" dirty="0">
                <a:solidFill>
                  <a:schemeClr val="tx1"/>
                </a:solidFill>
                <a:highlight>
                  <a:srgbClr val="A2D668"/>
                </a:highlight>
                <a:latin typeface="+mj-lt"/>
              </a:rPr>
              <a:t>47 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– (</a:t>
            </a:r>
            <a:r>
              <a:rPr lang="fr-FR" sz="1100" i="1" dirty="0">
                <a:solidFill>
                  <a:schemeClr val="tx1"/>
                </a:solidFill>
                <a:highlight>
                  <a:srgbClr val="00FF00"/>
                </a:highlight>
                <a:latin typeface="+mj-lt"/>
              </a:rPr>
              <a:t>2 + 2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) = 43 </a:t>
            </a:r>
            <a:endParaRPr lang="fr-FR" sz="1100" i="1" dirty="0">
              <a:solidFill>
                <a:schemeClr val="tx1"/>
              </a:solidFill>
              <a:highlight>
                <a:srgbClr val="FFC409"/>
              </a:highlight>
              <a:latin typeface="+mj-lt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63473E6-4FF3-4D7C-9F90-0448FA069B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1171" y="2556879"/>
            <a:ext cx="8239905" cy="335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41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E835494-F7A6-4A7B-A392-934F36076D63}"/>
              </a:ext>
            </a:extLst>
          </p:cNvPr>
          <p:cNvSpPr txBox="1"/>
          <p:nvPr/>
        </p:nvSpPr>
        <p:spPr>
          <a:xfrm>
            <a:off x="755876" y="1887015"/>
            <a:ext cx="109675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How to do it?</a:t>
            </a:r>
          </a:p>
          <a:p>
            <a:endParaRPr lang="en-GB" dirty="0">
              <a:latin typeface="+mj-lt"/>
            </a:endParaRPr>
          </a:p>
          <a:p>
            <a:pPr marL="342900" indent="-342900">
              <a:buAutoNum type="alphaLcParenR"/>
            </a:pPr>
            <a:r>
              <a:rPr lang="en-GB" dirty="0">
                <a:latin typeface="+mj-lt"/>
              </a:rPr>
              <a:t>Copy all the </a:t>
            </a:r>
            <a:r>
              <a:rPr lang="en-GB" dirty="0" err="1">
                <a:latin typeface="+mj-lt"/>
              </a:rPr>
              <a:t>womens</a:t>
            </a:r>
            <a:r>
              <a:rPr lang="en-GB" dirty="0">
                <a:latin typeface="+mj-lt"/>
              </a:rPr>
              <a:t>’ identification columns and paste them (11 times) at the bottom of the database.</a:t>
            </a:r>
          </a:p>
          <a:p>
            <a:endParaRPr lang="en-GB" dirty="0">
              <a:latin typeface="+mj-lt"/>
            </a:endParaRPr>
          </a:p>
          <a:p>
            <a:endParaRPr lang="en-GB" dirty="0">
              <a:latin typeface="+mj-lt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3F469A1-A637-4756-94F4-70F95A78F3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1603" y="2773120"/>
            <a:ext cx="4628048" cy="3798277"/>
          </a:xfrm>
          <a:prstGeom prst="rect">
            <a:avLst/>
          </a:prstGeom>
        </p:spPr>
      </p:pic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6D3C86AF-DA01-473C-B40C-A3F25BB4D37C}"/>
              </a:ext>
            </a:extLst>
          </p:cNvPr>
          <p:cNvSpPr/>
          <p:nvPr/>
        </p:nvSpPr>
        <p:spPr>
          <a:xfrm>
            <a:off x="6362483" y="5882185"/>
            <a:ext cx="1271983" cy="2496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5DDA1B-EAD8-4A9B-8DAA-B37DD83AB3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0122" y="2773120"/>
            <a:ext cx="3335567" cy="392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9663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j)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All areas – Cohort A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9900542" y="2223364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We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obtain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this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! </a:t>
            </a:r>
          </a:p>
          <a:p>
            <a:pPr algn="ctr"/>
            <a:endParaRPr lang="fr-FR" sz="11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fr-FR" sz="11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6FC7666-3C54-44F2-B47F-BD18BE4088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666" y="2815204"/>
            <a:ext cx="9571965" cy="291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1698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j)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All areas – Cohort A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9168063" y="3005351"/>
            <a:ext cx="2150567" cy="2469017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Results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from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Calc_Synthetic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Worksheet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will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automatically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be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reported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to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corresponding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table in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Syntetic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method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Worksheet</a:t>
            </a:r>
            <a:endParaRPr lang="fr-FR" sz="11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1213D67-300B-4669-996A-A12A179D98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1866" y="2803172"/>
            <a:ext cx="7952409" cy="322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764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k)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Intervention area – Cohort B4</a:t>
            </a:r>
            <a:endParaRPr lang="en-GB" sz="1800" dirty="0">
              <a:latin typeface="+mj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DFC016-F518-4528-AA40-A8B8DA9FD330}"/>
              </a:ext>
            </a:extLst>
          </p:cNvPr>
          <p:cNvSpPr/>
          <p:nvPr/>
        </p:nvSpPr>
        <p:spPr>
          <a:xfrm>
            <a:off x="424010" y="5358018"/>
            <a:ext cx="1036320" cy="383830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Complete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fields</a:t>
            </a:r>
            <a:endParaRPr lang="fr-FR" sz="1100" i="1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302BAE1F-C92E-4D2C-9ABC-30ECD6813CED}"/>
              </a:ext>
            </a:extLst>
          </p:cNvPr>
          <p:cNvCxnSpPr>
            <a:cxnSpLocks/>
          </p:cNvCxnSpPr>
          <p:nvPr/>
        </p:nvCxnSpPr>
        <p:spPr>
          <a:xfrm>
            <a:off x="4614424" y="4555589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494120ED-6658-4A51-910C-A92763406E88}"/>
              </a:ext>
            </a:extLst>
          </p:cNvPr>
          <p:cNvCxnSpPr>
            <a:cxnSpLocks/>
          </p:cNvCxnSpPr>
          <p:nvPr/>
        </p:nvCxnSpPr>
        <p:spPr>
          <a:xfrm>
            <a:off x="11308299" y="4553242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47D4449F-86B2-492A-AB2F-9633D6D01B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6837" y="2619412"/>
            <a:ext cx="2755759" cy="350048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7F0FCAC-06FB-4D23-8627-9C132937FBD2}"/>
              </a:ext>
            </a:extLst>
          </p:cNvPr>
          <p:cNvSpPr/>
          <p:nvPr/>
        </p:nvSpPr>
        <p:spPr>
          <a:xfrm>
            <a:off x="1632074" y="4960283"/>
            <a:ext cx="2769885" cy="1159617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2FF45B6-88C8-47EE-B611-C091B15B5F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7236" y="2756869"/>
            <a:ext cx="5419379" cy="292897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7C1E241-440D-4FF3-8B57-A1AC979892F9}"/>
              </a:ext>
            </a:extLst>
          </p:cNvPr>
          <p:cNvSpPr/>
          <p:nvPr/>
        </p:nvSpPr>
        <p:spPr>
          <a:xfrm>
            <a:off x="79976" y="2799690"/>
            <a:ext cx="1036320" cy="383830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u="sng" dirty="0">
                <a:solidFill>
                  <a:schemeClr val="tx1"/>
                </a:solidFill>
                <a:latin typeface="+mj-lt"/>
              </a:rPr>
              <a:t>In the </a:t>
            </a:r>
            <a:r>
              <a:rPr lang="fr-FR" sz="1100" i="1" u="sng" dirty="0">
                <a:solidFill>
                  <a:schemeClr val="tx1"/>
                </a:solidFill>
                <a:latin typeface="+mj-lt"/>
              </a:rPr>
              <a:t>Pivot</a:t>
            </a:r>
            <a:r>
              <a:rPr lang="fr-FR" sz="1100" u="sng" dirty="0">
                <a:solidFill>
                  <a:schemeClr val="tx1"/>
                </a:solidFill>
                <a:latin typeface="+mj-lt"/>
              </a:rPr>
              <a:t> table:</a:t>
            </a:r>
            <a:endParaRPr lang="fr-FR" sz="1100" i="1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98DE1BF-3211-4136-A844-7B944EDEEBA8}"/>
              </a:ext>
            </a:extLst>
          </p:cNvPr>
          <p:cNvSpPr/>
          <p:nvPr/>
        </p:nvSpPr>
        <p:spPr>
          <a:xfrm>
            <a:off x="8133472" y="3018548"/>
            <a:ext cx="240508" cy="266073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6FC06E-FE05-43C6-A0B6-07DA158E4AC6}"/>
              </a:ext>
            </a:extLst>
          </p:cNvPr>
          <p:cNvSpPr/>
          <p:nvPr/>
        </p:nvSpPr>
        <p:spPr>
          <a:xfrm>
            <a:off x="6637546" y="3647433"/>
            <a:ext cx="665622" cy="269053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E52BFDF-DB20-437E-B5B3-449CFBD15CAF}"/>
              </a:ext>
            </a:extLst>
          </p:cNvPr>
          <p:cNvSpPr/>
          <p:nvPr/>
        </p:nvSpPr>
        <p:spPr>
          <a:xfrm>
            <a:off x="10888362" y="2778559"/>
            <a:ext cx="1223662" cy="734657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Select the Intervention area</a:t>
            </a:r>
            <a:endParaRPr lang="fr-FR" sz="11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3F3E62E-1068-421B-9E7E-BB1DAB1BD780}"/>
              </a:ext>
            </a:extLst>
          </p:cNvPr>
          <p:cNvSpPr/>
          <p:nvPr/>
        </p:nvSpPr>
        <p:spPr>
          <a:xfrm>
            <a:off x="6994421" y="4960283"/>
            <a:ext cx="665622" cy="271265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474147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k)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Intervention area – Cohort B4</a:t>
            </a:r>
            <a:endParaRPr lang="en-GB" sz="1800" dirty="0">
              <a:latin typeface="+mj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51888B-5676-4867-AD8E-5FA48F0421F9}"/>
              </a:ext>
            </a:extLst>
          </p:cNvPr>
          <p:cNvSpPr/>
          <p:nvPr/>
        </p:nvSpPr>
        <p:spPr>
          <a:xfrm>
            <a:off x="279590" y="5304961"/>
            <a:ext cx="1573273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Select the pivot table and copy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it</a:t>
            </a:r>
            <a:endParaRPr lang="fr-FR" sz="11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494120ED-6658-4A51-910C-A92763406E88}"/>
              </a:ext>
            </a:extLst>
          </p:cNvPr>
          <p:cNvCxnSpPr>
            <a:cxnSpLocks/>
          </p:cNvCxnSpPr>
          <p:nvPr/>
        </p:nvCxnSpPr>
        <p:spPr>
          <a:xfrm>
            <a:off x="3643431" y="5611122"/>
            <a:ext cx="488420" cy="4426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CF1096E7-5022-40AE-84BE-99FF5F9E8D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62673"/>
            <a:ext cx="5023195" cy="2743161"/>
          </a:xfrm>
          <a:prstGeom prst="rect">
            <a:avLst/>
          </a:prstGeom>
        </p:spPr>
      </p:pic>
      <p:sp>
        <p:nvSpPr>
          <p:cNvPr id="16" name="Flèche : bas 15">
            <a:extLst>
              <a:ext uri="{FF2B5EF4-FFF2-40B4-BE49-F238E27FC236}">
                <a16:creationId xmlns:a16="http://schemas.microsoft.com/office/drawing/2014/main" id="{94C1B494-2969-4593-AEED-C172466D706F}"/>
              </a:ext>
            </a:extLst>
          </p:cNvPr>
          <p:cNvSpPr/>
          <p:nvPr/>
        </p:nvSpPr>
        <p:spPr>
          <a:xfrm>
            <a:off x="1095394" y="3180048"/>
            <a:ext cx="68238" cy="108117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+mj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11AB255-757B-4E03-BD28-B6205B960538}"/>
              </a:ext>
            </a:extLst>
          </p:cNvPr>
          <p:cNvSpPr/>
          <p:nvPr/>
        </p:nvSpPr>
        <p:spPr>
          <a:xfrm>
            <a:off x="1031039" y="3144986"/>
            <a:ext cx="196947" cy="178240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1855332-93E5-4164-9FBD-BF2ECFC58B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7670" y="4030664"/>
            <a:ext cx="7763272" cy="289939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739312D-7FAB-4E10-AA67-D50FFF620C2C}"/>
              </a:ext>
            </a:extLst>
          </p:cNvPr>
          <p:cNvSpPr/>
          <p:nvPr/>
        </p:nvSpPr>
        <p:spPr>
          <a:xfrm>
            <a:off x="6601451" y="6620571"/>
            <a:ext cx="744667" cy="237430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21D1276-9D4B-46C0-AB4D-A9A469548ADC}"/>
              </a:ext>
            </a:extLst>
          </p:cNvPr>
          <p:cNvSpPr/>
          <p:nvPr/>
        </p:nvSpPr>
        <p:spPr>
          <a:xfrm>
            <a:off x="8339306" y="3234106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+mj-lt"/>
              </a:rPr>
              <a:t>Paste </a:t>
            </a:r>
            <a:r>
              <a:rPr lang="fr-FR" sz="1200" dirty="0" err="1">
                <a:solidFill>
                  <a:schemeClr val="tx1"/>
                </a:solidFill>
                <a:latin typeface="+mj-lt"/>
              </a:rPr>
              <a:t>it</a:t>
            </a:r>
            <a:r>
              <a:rPr lang="fr-FR" sz="12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200" dirty="0" err="1">
                <a:solidFill>
                  <a:schemeClr val="tx1"/>
                </a:solidFill>
                <a:latin typeface="+mj-lt"/>
              </a:rPr>
              <a:t>here</a:t>
            </a:r>
            <a:endParaRPr lang="fr-FR" sz="1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1B0216D-6946-4E65-8A99-B3FCD254DD9B}"/>
              </a:ext>
            </a:extLst>
          </p:cNvPr>
          <p:cNvSpPr/>
          <p:nvPr/>
        </p:nvSpPr>
        <p:spPr>
          <a:xfrm>
            <a:off x="5023195" y="4393722"/>
            <a:ext cx="1331267" cy="230233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0ADF567-CBC6-44E8-8583-C76E042292C5}"/>
              </a:ext>
            </a:extLst>
          </p:cNvPr>
          <p:cNvSpPr/>
          <p:nvPr/>
        </p:nvSpPr>
        <p:spPr>
          <a:xfrm>
            <a:off x="5023195" y="4627499"/>
            <a:ext cx="920405" cy="230233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201407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k)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Intervention area – Cohort B4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9306155" y="3852650"/>
            <a:ext cx="1789495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Fill out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Deaths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c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olumn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:</a:t>
            </a:r>
            <a:br>
              <a:rPr lang="fr-FR" sz="1100" dirty="0">
                <a:solidFill>
                  <a:schemeClr val="tx1"/>
                </a:solidFill>
                <a:latin typeface="+mj-lt"/>
              </a:rPr>
            </a:br>
            <a:r>
              <a:rPr lang="fr-FR" sz="1100" dirty="0" err="1">
                <a:solidFill>
                  <a:schemeClr val="tx1"/>
                </a:solidFill>
                <a:latin typeface="+mj-lt"/>
              </a:rPr>
              <a:t>Cohort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B4 </a:t>
            </a:r>
            <a:r>
              <a:rPr lang="fr-FR" sz="1100" dirty="0">
                <a:solidFill>
                  <a:schemeClr val="tx1"/>
                </a:solidFill>
                <a:latin typeface="+mj-lt"/>
                <a:sym typeface="Wingdings" panose="05000000000000000000" pitchFamily="2" charset="2"/>
              </a:rPr>
              <a:t> Grey </a:t>
            </a:r>
            <a:r>
              <a:rPr lang="fr-FR" sz="1100" dirty="0" err="1">
                <a:solidFill>
                  <a:schemeClr val="tx1"/>
                </a:solidFill>
                <a:latin typeface="+mj-lt"/>
                <a:sym typeface="Wingdings" panose="05000000000000000000" pitchFamily="2" charset="2"/>
              </a:rPr>
              <a:t>cell</a:t>
            </a:r>
            <a:r>
              <a:rPr lang="fr-FR" sz="1100" dirty="0">
                <a:solidFill>
                  <a:schemeClr val="tx1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  <a:sym typeface="Wingdings" panose="05000000000000000000" pitchFamily="2" charset="2"/>
              </a:rPr>
              <a:t>corresponding</a:t>
            </a:r>
            <a:r>
              <a:rPr lang="fr-FR" sz="1100" dirty="0">
                <a:solidFill>
                  <a:schemeClr val="tx1"/>
                </a:solidFill>
                <a:latin typeface="+mj-lt"/>
                <a:sym typeface="Wingdings" panose="05000000000000000000" pitchFamily="2" charset="2"/>
              </a:rPr>
              <a:t> to Age at </a:t>
            </a:r>
            <a:r>
              <a:rPr lang="fr-FR" sz="1100" dirty="0" err="1">
                <a:solidFill>
                  <a:schemeClr val="tx1"/>
                </a:solidFill>
                <a:latin typeface="+mj-lt"/>
                <a:sym typeface="Wingdings" panose="05000000000000000000" pitchFamily="2" charset="2"/>
              </a:rPr>
              <a:t>death</a:t>
            </a:r>
            <a:r>
              <a:rPr lang="fr-FR" sz="1100" dirty="0">
                <a:solidFill>
                  <a:schemeClr val="tx1"/>
                </a:solidFill>
                <a:latin typeface="+mj-lt"/>
                <a:sym typeface="Wingdings" panose="05000000000000000000" pitchFamily="2" charset="2"/>
              </a:rPr>
              <a:t> segment = 4</a:t>
            </a:r>
            <a:endParaRPr lang="fr-FR" sz="11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1095650" y="4385200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A9AA1573-814B-45DE-89FB-EEF8ADFBCC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008" y="2721135"/>
            <a:ext cx="8646180" cy="354731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8F93312-A814-4FB1-B2F3-DC65BD9B87A5}"/>
              </a:ext>
            </a:extLst>
          </p:cNvPr>
          <p:cNvSpPr/>
          <p:nvPr/>
        </p:nvSpPr>
        <p:spPr>
          <a:xfrm>
            <a:off x="3425324" y="4146400"/>
            <a:ext cx="196947" cy="178240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A0B46C-BE5E-46D6-94EA-01587C5602B1}"/>
              </a:ext>
            </a:extLst>
          </p:cNvPr>
          <p:cNvSpPr/>
          <p:nvPr/>
        </p:nvSpPr>
        <p:spPr>
          <a:xfrm>
            <a:off x="1243597" y="4302807"/>
            <a:ext cx="196947" cy="178240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456489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k)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Intervention area – Cohort B4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9534380" y="2533917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We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obtain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this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! </a:t>
            </a: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0880188" y="4387020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6089DD62-6BE9-49BB-8FE5-A45C065084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06"/>
          <a:stretch/>
        </p:blipFill>
        <p:spPr>
          <a:xfrm>
            <a:off x="445172" y="3115995"/>
            <a:ext cx="10206942" cy="23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49507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k)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Intervention area – Cohort B4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8714077" y="3753856"/>
            <a:ext cx="1584955" cy="1279637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Fill out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Survivors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c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olumn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algn="ctr"/>
            <a:r>
              <a:rPr lang="fr-FR" sz="1100" i="1" dirty="0">
                <a:solidFill>
                  <a:schemeClr val="tx1"/>
                </a:solidFill>
                <a:latin typeface="+mj-lt"/>
              </a:rPr>
              <a:t>Total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general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–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Children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dead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before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corresponding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Age segment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0370234" y="4396831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F6A11AD0-6EFF-4153-87AD-6BC31134C7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444" y="2679174"/>
            <a:ext cx="838822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2312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k)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Intervention area – Cohort B4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9258888" y="2309595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We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obtain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this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! </a:t>
            </a: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1BE6C5F-FFD8-4DDB-91D9-10C8F0F97F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280" y="2823594"/>
            <a:ext cx="9030448" cy="327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8237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k)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	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 Example with Intervention area – Cohort B4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9877926" y="2990776"/>
            <a:ext cx="2150567" cy="2469017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Results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from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Calc_Synthetic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Worksheet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will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automatically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be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reported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to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corresponding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table in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Syntetic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method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Worksheet</a:t>
            </a:r>
            <a:endParaRPr lang="fr-FR" sz="11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788960F-1A95-4407-B819-72720C2010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3113725"/>
            <a:ext cx="9291863" cy="235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06349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320688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l)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for all the other cases, as explained here above for “All areas – Cohort A” &amp; “Intervention area – Cohort B4”</a:t>
            </a:r>
            <a:endParaRPr lang="en-GB" sz="1800" dirty="0">
              <a:latin typeface="+mj-lt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B63D56D-9670-4848-9156-7A7C48F14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9432" y="2972990"/>
            <a:ext cx="9411982" cy="337968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BE719EE-9B1E-4204-9E3A-993878130AD8}"/>
              </a:ext>
            </a:extLst>
          </p:cNvPr>
          <p:cNvSpPr/>
          <p:nvPr/>
        </p:nvSpPr>
        <p:spPr>
          <a:xfrm>
            <a:off x="79057" y="4848257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Sometimes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, </a:t>
            </a:r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there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is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 a </a:t>
            </a:r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missing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age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 at </a:t>
            </a:r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death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 segment.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/>
            </a:r>
            <a:br>
              <a:rPr lang="fr-FR" sz="1100" dirty="0">
                <a:solidFill>
                  <a:schemeClr val="tx1"/>
                </a:solidFill>
                <a:latin typeface="+mj-lt"/>
              </a:rPr>
            </a:br>
            <a:r>
              <a:rPr lang="fr-FR" sz="1100" dirty="0">
                <a:solidFill>
                  <a:schemeClr val="tx1"/>
                </a:solidFill>
                <a:latin typeface="+mj-lt"/>
              </a:rPr>
              <a:t>This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is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due to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filter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applied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(intervention / control area ;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cohort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).</a:t>
            </a:r>
            <a:br>
              <a:rPr lang="fr-FR" sz="1100" dirty="0">
                <a:solidFill>
                  <a:schemeClr val="tx1"/>
                </a:solidFill>
                <a:latin typeface="+mj-lt"/>
              </a:rPr>
            </a:br>
            <a:endParaRPr lang="fr-FR" sz="11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Here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is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the right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way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to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fill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in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Deaths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&amp;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Survivors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-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columns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algn="ctr"/>
            <a:endParaRPr lang="fr-FR" sz="11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fr-FR" sz="11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254722C-6C78-4976-A530-783C8FA3B8B3}"/>
              </a:ext>
            </a:extLst>
          </p:cNvPr>
          <p:cNvSpPr/>
          <p:nvPr/>
        </p:nvSpPr>
        <p:spPr>
          <a:xfrm>
            <a:off x="7187051" y="3127208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In </a:t>
            </a:r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this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example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, </a:t>
            </a:r>
            <a:b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</a:b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7 </a:t>
            </a:r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is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missing</a:t>
            </a:r>
            <a:endParaRPr lang="fr-FR" sz="11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AADA938A-E8FD-4EC3-9ABB-DE29D6DD06F5}"/>
              </a:ext>
            </a:extLst>
          </p:cNvPr>
          <p:cNvCxnSpPr>
            <a:cxnSpLocks/>
          </p:cNvCxnSpPr>
          <p:nvPr/>
        </p:nvCxnSpPr>
        <p:spPr>
          <a:xfrm flipH="1">
            <a:off x="7375358" y="3852650"/>
            <a:ext cx="300789" cy="1538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5D01CCEA-D529-49E8-9DEC-6B58B87973A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09" y="2689782"/>
            <a:ext cx="1569971" cy="156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153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E835494-F7A6-4A7B-A392-934F36076D63}"/>
              </a:ext>
            </a:extLst>
          </p:cNvPr>
          <p:cNvSpPr txBox="1"/>
          <p:nvPr/>
        </p:nvSpPr>
        <p:spPr>
          <a:xfrm>
            <a:off x="755876" y="1887015"/>
            <a:ext cx="10967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How to do it?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b) Create a new column “</a:t>
            </a:r>
            <a:r>
              <a:rPr lang="en-GB" i="1" dirty="0">
                <a:latin typeface="+mj-lt"/>
              </a:rPr>
              <a:t>U5”</a:t>
            </a:r>
            <a:r>
              <a:rPr lang="en-GB" dirty="0">
                <a:latin typeface="+mj-lt"/>
              </a:rPr>
              <a:t> precising the child’s rank in the family. </a:t>
            </a:r>
          </a:p>
          <a:p>
            <a:endParaRPr lang="en-GB" dirty="0">
              <a:latin typeface="+mj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82B130-121B-4D81-AAFD-91C94C4F60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794"/>
          <a:stretch/>
        </p:blipFill>
        <p:spPr>
          <a:xfrm>
            <a:off x="127380" y="3414423"/>
            <a:ext cx="3514278" cy="2904493"/>
          </a:xfrm>
          <a:prstGeom prst="rect">
            <a:avLst/>
          </a:prstGeom>
        </p:spPr>
      </p:pic>
      <p:sp>
        <p:nvSpPr>
          <p:cNvPr id="5" name="Flèche : bas 4">
            <a:extLst>
              <a:ext uri="{FF2B5EF4-FFF2-40B4-BE49-F238E27FC236}">
                <a16:creationId xmlns:a16="http://schemas.microsoft.com/office/drawing/2014/main" id="{DB0A6C50-9E96-45BA-9AAD-6C891D6FAC3C}"/>
              </a:ext>
            </a:extLst>
          </p:cNvPr>
          <p:cNvSpPr/>
          <p:nvPr/>
        </p:nvSpPr>
        <p:spPr>
          <a:xfrm>
            <a:off x="3084396" y="3390114"/>
            <a:ext cx="68238" cy="108117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+mj-lt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637C835-C828-43C8-A2A9-AC9735B51192}"/>
              </a:ext>
            </a:extLst>
          </p:cNvPr>
          <p:cNvSpPr txBox="1"/>
          <p:nvPr/>
        </p:nvSpPr>
        <p:spPr>
          <a:xfrm>
            <a:off x="2561794" y="2777796"/>
            <a:ext cx="118167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+mj-lt"/>
              </a:rPr>
              <a:t>Select the </a:t>
            </a:r>
            <a:r>
              <a:rPr lang="fr-FR" sz="1100" dirty="0" err="1">
                <a:latin typeface="+mj-lt"/>
              </a:rPr>
              <a:t>whole</a:t>
            </a:r>
            <a:r>
              <a:rPr lang="fr-FR" sz="1100" dirty="0">
                <a:latin typeface="+mj-lt"/>
              </a:rPr>
              <a:t> </a:t>
            </a:r>
            <a:r>
              <a:rPr lang="fr-FR" sz="1100" dirty="0" err="1">
                <a:latin typeface="+mj-lt"/>
              </a:rPr>
              <a:t>column</a:t>
            </a:r>
            <a:r>
              <a:rPr lang="fr-FR" sz="1100" dirty="0">
                <a:latin typeface="+mj-lt"/>
              </a:rPr>
              <a:t> by </a:t>
            </a:r>
            <a:r>
              <a:rPr lang="fr-FR" sz="1100" dirty="0" err="1">
                <a:latin typeface="+mj-lt"/>
              </a:rPr>
              <a:t>clicking</a:t>
            </a:r>
            <a:r>
              <a:rPr lang="fr-FR" sz="1100" dirty="0">
                <a:latin typeface="+mj-lt"/>
              </a:rPr>
              <a:t> on « G »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7F9D8A7-73A6-4DBE-9970-2FD442B0D3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2811" y="3390114"/>
            <a:ext cx="4154564" cy="2904492"/>
          </a:xfrm>
          <a:prstGeom prst="rect">
            <a:avLst/>
          </a:prstGeom>
        </p:spPr>
      </p:pic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EBAD3AB7-EE65-48D4-B14D-F60C73D39556}"/>
              </a:ext>
            </a:extLst>
          </p:cNvPr>
          <p:cNvCxnSpPr/>
          <p:nvPr/>
        </p:nvCxnSpPr>
        <p:spPr>
          <a:xfrm>
            <a:off x="3716171" y="4995081"/>
            <a:ext cx="5146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1487A2ED-9C56-4D30-B287-DA783973CB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1998" y="3077878"/>
            <a:ext cx="2872548" cy="3213571"/>
          </a:xfrm>
          <a:prstGeom prst="rect">
            <a:avLst/>
          </a:prstGeom>
        </p:spPr>
      </p:pic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4B0CCE90-689D-48F4-B988-A8E60E4CC17F}"/>
              </a:ext>
            </a:extLst>
          </p:cNvPr>
          <p:cNvCxnSpPr/>
          <p:nvPr/>
        </p:nvCxnSpPr>
        <p:spPr>
          <a:xfrm>
            <a:off x="8549761" y="5147481"/>
            <a:ext cx="5146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36012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l)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for all the other cases, as explained here above for “All areas – Cohort A” &amp; “Intervention area – Cohort B4”</a:t>
            </a:r>
            <a:endParaRPr lang="en-GB" sz="1800" dirty="0">
              <a:latin typeface="+mj-lt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0370234" y="4396831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82B283E6-F345-4B67-97E0-010BC6B437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4256" y="2909671"/>
            <a:ext cx="8253664" cy="32503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AD82FC6-16FF-445B-8DFB-C46188CA849C}"/>
              </a:ext>
            </a:extLst>
          </p:cNvPr>
          <p:cNvSpPr/>
          <p:nvPr/>
        </p:nvSpPr>
        <p:spPr>
          <a:xfrm>
            <a:off x="0" y="4259753"/>
            <a:ext cx="1789495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When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filling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in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Death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column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,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fill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it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out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with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‘’=0’’ 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at the line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corresponding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to 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missing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age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at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death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segment.</a:t>
            </a:r>
            <a:br>
              <a:rPr lang="fr-FR" sz="1100" dirty="0">
                <a:solidFill>
                  <a:schemeClr val="tx1"/>
                </a:solidFill>
                <a:latin typeface="+mj-lt"/>
              </a:rPr>
            </a:br>
            <a:endParaRPr lang="fr-FR" sz="11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D064DEE-9A0F-42F2-8FA9-EB6F746D4A1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09" y="2689782"/>
            <a:ext cx="1569971" cy="156997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7A4D670-92C9-4957-B583-4A9D4A3C189E}"/>
              </a:ext>
            </a:extLst>
          </p:cNvPr>
          <p:cNvSpPr/>
          <p:nvPr/>
        </p:nvSpPr>
        <p:spPr>
          <a:xfrm>
            <a:off x="8791408" y="4608096"/>
            <a:ext cx="521034" cy="192505"/>
          </a:xfrm>
          <a:prstGeom prst="rect">
            <a:avLst/>
          </a:prstGeom>
          <a:noFill/>
          <a:ln w="38100">
            <a:solidFill>
              <a:srgbClr val="FF717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96500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l)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for all the other cases, as explained here above for “All areas – Cohort A” &amp; “Intervention area – Cohort B4”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9596092" y="2992426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We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obtain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this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! </a:t>
            </a: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0725013" y="4374988"/>
            <a:ext cx="5509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68DEB15C-9A8F-45A7-BEAB-47C2EF811C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6944" y="2926172"/>
            <a:ext cx="8246035" cy="324850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14DCF85-4D12-48A2-8734-B916C09696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7" y="3149820"/>
            <a:ext cx="1569971" cy="156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50778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l)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for all the other cases, as explained here above for “All areas – Cohort A” &amp; “Intervention area – Cohort B4”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10270846" y="3828969"/>
            <a:ext cx="1402843" cy="1291672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+mj-lt"/>
              </a:rPr>
              <a:t>Fill out the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Survivors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c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olumn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algn="ctr"/>
            <a:r>
              <a:rPr lang="fr-FR" sz="1100" i="1" dirty="0">
                <a:solidFill>
                  <a:schemeClr val="tx1"/>
                </a:solidFill>
                <a:latin typeface="+mj-lt"/>
              </a:rPr>
              <a:t>Total </a:t>
            </a:r>
            <a:r>
              <a:rPr lang="fr-FR" sz="1100" i="1" dirty="0" err="1">
                <a:solidFill>
                  <a:schemeClr val="tx1"/>
                </a:solidFill>
                <a:latin typeface="+mj-lt"/>
              </a:rPr>
              <a:t>general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–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Children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dead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before</a:t>
            </a:r>
            <a:r>
              <a:rPr lang="fr-FR" sz="1100" dirty="0">
                <a:solidFill>
                  <a:schemeClr val="tx1"/>
                </a:solidFill>
                <a:highlight>
                  <a:srgbClr val="FF7171"/>
                </a:highlight>
                <a:latin typeface="+mj-lt"/>
              </a:rPr>
              <a:t> 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the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corresponding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i="1" dirty="0">
                <a:solidFill>
                  <a:schemeClr val="tx1"/>
                </a:solidFill>
                <a:latin typeface="+mj-lt"/>
              </a:rPr>
              <a:t>Age segment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5BD7475-5105-4F7E-8142-3E66B8843774}"/>
              </a:ext>
            </a:extLst>
          </p:cNvPr>
          <p:cNvCxnSpPr>
            <a:cxnSpLocks/>
          </p:cNvCxnSpPr>
          <p:nvPr/>
        </p:nvCxnSpPr>
        <p:spPr>
          <a:xfrm>
            <a:off x="11611124" y="4384799"/>
            <a:ext cx="4876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1333CF14-6852-4DD1-8B2C-203C8F59CB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3712" y="2770320"/>
            <a:ext cx="8706932" cy="354626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90D5317-E882-4D28-AF36-D8F1C5291BC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7" y="3149820"/>
            <a:ext cx="1569971" cy="156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8495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15961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r>
              <a:rPr lang="en-GB" sz="1800" dirty="0">
                <a:latin typeface="+mj-lt"/>
              </a:rPr>
              <a:t>l) Fill out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 </a:t>
            </a:r>
            <a:r>
              <a:rPr lang="en-GB" sz="1800" dirty="0">
                <a:latin typeface="+mj-lt"/>
                <a:sym typeface="Wingdings" panose="05000000000000000000" pitchFamily="2" charset="2"/>
              </a:rPr>
              <a:t>for all the other cases, as explained here above for “All areas – Cohort A” &amp; “Intervention area – Cohort B4”</a:t>
            </a:r>
            <a:endParaRPr lang="en-GB" sz="18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66AEA-2FF3-4526-BC29-F93CD31A280F}"/>
              </a:ext>
            </a:extLst>
          </p:cNvPr>
          <p:cNvSpPr/>
          <p:nvPr/>
        </p:nvSpPr>
        <p:spPr>
          <a:xfrm>
            <a:off x="9649143" y="5228992"/>
            <a:ext cx="1896792" cy="1159616"/>
          </a:xfrm>
          <a:prstGeom prst="rect">
            <a:avLst/>
          </a:prstGeom>
          <a:noFill/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err="1">
                <a:solidFill>
                  <a:schemeClr val="tx1"/>
                </a:solidFill>
                <a:latin typeface="+mj-lt"/>
              </a:rPr>
              <a:t>We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obtain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100" dirty="0" err="1">
                <a:solidFill>
                  <a:schemeClr val="tx1"/>
                </a:solidFill>
                <a:latin typeface="+mj-lt"/>
              </a:rPr>
              <a:t>this</a:t>
            </a:r>
            <a:r>
              <a:rPr lang="fr-FR" sz="1100" dirty="0">
                <a:solidFill>
                  <a:schemeClr val="tx1"/>
                </a:solidFill>
                <a:latin typeface="+mj-lt"/>
              </a:rPr>
              <a:t> ! </a:t>
            </a: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fr-FR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2796C1A-8CA1-4FD7-90A0-3839CC3653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9971" y="2921127"/>
            <a:ext cx="8079172" cy="334732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6798D55-30F2-4C21-8D72-60DDA9B3388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7" y="3149820"/>
            <a:ext cx="1569971" cy="156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7205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Mortality rates calculation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61B63F2-AAA5-46A4-A43A-7D216FC23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3135340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+mj-lt"/>
              </a:rPr>
              <a:t>How to obtain the mortality rates?</a:t>
            </a:r>
          </a:p>
          <a:p>
            <a:endParaRPr lang="en-GB" sz="1800" dirty="0">
              <a:latin typeface="+mj-lt"/>
            </a:endParaRPr>
          </a:p>
          <a:p>
            <a:r>
              <a:rPr lang="en-GB" sz="1800" dirty="0">
                <a:latin typeface="+mj-lt"/>
                <a:sym typeface="Wingdings" panose="05000000000000000000" pitchFamily="2" charset="2"/>
              </a:rPr>
              <a:t> Once you have filled out all the tables in the </a:t>
            </a:r>
            <a:r>
              <a:rPr lang="en-GB" sz="1800" i="1" dirty="0" err="1">
                <a:latin typeface="+mj-lt"/>
              </a:rPr>
              <a:t>Calc_Synthetic</a:t>
            </a:r>
            <a:r>
              <a:rPr lang="en-GB" sz="1800" i="1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Worksheet, you will find the mortality rates in the </a:t>
            </a:r>
            <a:r>
              <a:rPr lang="en-GB" sz="1800" i="1" dirty="0">
                <a:latin typeface="+mj-lt"/>
              </a:rPr>
              <a:t>Synthetic method </a:t>
            </a:r>
            <a:r>
              <a:rPr lang="en-GB" sz="1800" dirty="0">
                <a:latin typeface="+mj-lt"/>
              </a:rPr>
              <a:t>Worksheet</a:t>
            </a:r>
          </a:p>
          <a:p>
            <a:pPr marL="0" indent="0">
              <a:buNone/>
            </a:pPr>
            <a:endParaRPr lang="en-GB" sz="1800" dirty="0">
              <a:latin typeface="+mj-lt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DC38E58-94AA-4FFD-BA87-C4F3BBD09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65" y="3990952"/>
            <a:ext cx="3074074" cy="208331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C736F585-2627-4A05-97F9-32B84E63EC86}"/>
              </a:ext>
            </a:extLst>
          </p:cNvPr>
          <p:cNvSpPr txBox="1"/>
          <p:nvPr/>
        </p:nvSpPr>
        <p:spPr>
          <a:xfrm>
            <a:off x="647079" y="3429000"/>
            <a:ext cx="256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sng" dirty="0"/>
              <a:t>All areas: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2BDE2D1-C1F1-4D9E-B410-940EC39E2D94}"/>
              </a:ext>
            </a:extLst>
          </p:cNvPr>
          <p:cNvSpPr txBox="1"/>
          <p:nvPr/>
        </p:nvSpPr>
        <p:spPr>
          <a:xfrm>
            <a:off x="4123077" y="3413404"/>
            <a:ext cx="256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sng" dirty="0"/>
              <a:t>Intervention area: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C541BA4-F7DE-428F-BF83-687E005041AE}"/>
              </a:ext>
            </a:extLst>
          </p:cNvPr>
          <p:cNvSpPr txBox="1"/>
          <p:nvPr/>
        </p:nvSpPr>
        <p:spPr>
          <a:xfrm>
            <a:off x="7704443" y="3429000"/>
            <a:ext cx="256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sng" dirty="0"/>
              <a:t>Control area: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084DD24C-11D4-447E-AEC6-EEF5E4FE72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3077" y="3990951"/>
            <a:ext cx="2997857" cy="2083313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8F7762C-EAC0-40C0-BF01-3F791077AD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5282" y="3963355"/>
            <a:ext cx="2997857" cy="208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99554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3F259-1DB2-4C60-8E8C-F3490A1B44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00D24F9F-0AFA-44E8-9B46-B314EE4F6BB8}"/>
              </a:ext>
            </a:extLst>
          </p:cNvPr>
          <p:cNvSpPr txBox="1">
            <a:spLocks/>
          </p:cNvSpPr>
          <p:nvPr/>
        </p:nvSpPr>
        <p:spPr>
          <a:xfrm>
            <a:off x="1066799" y="1516174"/>
            <a:ext cx="10466363" cy="53770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/>
              <a:t>That’s it, you know how to calculate mortality rates using the Synthetic Cohort Method!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5B79F8E-0A6D-4535-969E-F565146F7EF4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26805" y="2331411"/>
            <a:ext cx="3832078" cy="1924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 descr="&#10;">
            <a:extLst>
              <a:ext uri="{FF2B5EF4-FFF2-40B4-BE49-F238E27FC236}">
                <a16:creationId xmlns:a16="http://schemas.microsoft.com/office/drawing/2014/main" id="{117863D2-DF6D-49B4-928D-077292D5B3A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225" y="2331411"/>
            <a:ext cx="1924996" cy="1924996"/>
          </a:xfrm>
          <a:prstGeom prst="rect">
            <a:avLst/>
          </a:prstGeom>
        </p:spPr>
      </p:pic>
      <p:pic>
        <p:nvPicPr>
          <p:cNvPr id="15" name="Image 14" descr="&#10;">
            <a:extLst>
              <a:ext uri="{FF2B5EF4-FFF2-40B4-BE49-F238E27FC236}">
                <a16:creationId xmlns:a16="http://schemas.microsoft.com/office/drawing/2014/main" id="{775F5972-B8A7-45B6-A3E0-C1544A5D95F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2331411"/>
            <a:ext cx="2526557" cy="192499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CE9EB90-488F-4A79-B529-F2E2C9339405}"/>
              </a:ext>
            </a:extLst>
          </p:cNvPr>
          <p:cNvSpPr txBox="1"/>
          <p:nvPr/>
        </p:nvSpPr>
        <p:spPr>
          <a:xfrm>
            <a:off x="1212225" y="4431323"/>
            <a:ext cx="40350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+mj-lt"/>
              </a:rPr>
              <a:t>If </a:t>
            </a:r>
            <a:r>
              <a:rPr lang="fr-FR" sz="1400" dirty="0" err="1">
                <a:latin typeface="+mj-lt"/>
              </a:rPr>
              <a:t>you</a:t>
            </a:r>
            <a:r>
              <a:rPr lang="fr-FR" sz="1400" dirty="0">
                <a:latin typeface="+mj-lt"/>
              </a:rPr>
              <a:t> have </a:t>
            </a:r>
            <a:r>
              <a:rPr lang="fr-FR" sz="1400" dirty="0" err="1">
                <a:latin typeface="+mj-lt"/>
              </a:rPr>
              <a:t>any</a:t>
            </a:r>
            <a:r>
              <a:rPr lang="fr-FR" sz="1400" dirty="0">
                <a:latin typeface="+mj-lt"/>
              </a:rPr>
              <a:t> question, </a:t>
            </a:r>
            <a:r>
              <a:rPr lang="fr-FR" sz="1400" dirty="0" err="1">
                <a:latin typeface="+mj-lt"/>
              </a:rPr>
              <a:t>feel</a:t>
            </a:r>
            <a:r>
              <a:rPr lang="fr-FR" sz="1400" dirty="0">
                <a:latin typeface="+mj-lt"/>
              </a:rPr>
              <a:t> free to </a:t>
            </a:r>
            <a:r>
              <a:rPr lang="fr-FR" sz="1400" b="1" dirty="0">
                <a:latin typeface="+mj-lt"/>
              </a:rPr>
              <a:t>contact</a:t>
            </a:r>
            <a:r>
              <a:rPr lang="fr-FR" sz="1400" dirty="0">
                <a:latin typeface="+mj-lt"/>
              </a:rPr>
              <a:t> us: </a:t>
            </a:r>
          </a:p>
          <a:p>
            <a:endParaRPr lang="fr-FR" sz="1400" dirty="0">
              <a:latin typeface="+mj-lt"/>
            </a:endParaRPr>
          </a:p>
          <a:p>
            <a:r>
              <a:rPr lang="fr-FR" sz="1400" dirty="0">
                <a:latin typeface="+mj-lt"/>
              </a:rPr>
              <a:t>Anaïs Duchâtel</a:t>
            </a:r>
          </a:p>
          <a:p>
            <a:r>
              <a:rPr lang="en-US" sz="1400" dirty="0">
                <a:latin typeface="+mj-lt"/>
              </a:rPr>
              <a:t>Intern within the </a:t>
            </a:r>
            <a:r>
              <a:rPr lang="en-US" sz="1400" dirty="0" err="1">
                <a:latin typeface="+mj-lt"/>
              </a:rPr>
              <a:t>Mozawi</a:t>
            </a:r>
            <a:r>
              <a:rPr lang="en-US" sz="1400" dirty="0">
                <a:latin typeface="+mj-lt"/>
              </a:rPr>
              <a:t> sector</a:t>
            </a:r>
          </a:p>
          <a:p>
            <a:r>
              <a:rPr lang="en-US" sz="1400" dirty="0">
                <a:latin typeface="+mj-lt"/>
              </a:rPr>
              <a:t>Health projects’ impact evaluation</a:t>
            </a:r>
            <a:r>
              <a:rPr lang="fr-FR" sz="1400" dirty="0">
                <a:latin typeface="+mj-lt"/>
              </a:rPr>
              <a:t> </a:t>
            </a:r>
          </a:p>
          <a:p>
            <a:r>
              <a:rPr lang="fr-FR" sz="1400" dirty="0">
                <a:latin typeface="+mj-lt"/>
              </a:rPr>
              <a:t>Mail: </a:t>
            </a:r>
            <a:r>
              <a:rPr lang="fr-FR" sz="1400" dirty="0">
                <a:latin typeface="+mj-lt"/>
                <a:hlinkClick r:id="rId6"/>
              </a:rPr>
              <a:t>anais.duchatel@laposte.net</a:t>
            </a:r>
            <a:endParaRPr lang="fr-FR" sz="1400" dirty="0">
              <a:latin typeface="+mj-lt"/>
            </a:endParaRPr>
          </a:p>
          <a:p>
            <a:r>
              <a:rPr lang="fr-FR" sz="1400" dirty="0">
                <a:latin typeface="+mj-lt"/>
              </a:rPr>
              <a:t>Phone: +33 (0)6 80 67 64 23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921AF3B-6BEA-40E8-8231-6C6CF8E18367}"/>
              </a:ext>
            </a:extLst>
          </p:cNvPr>
          <p:cNvSpPr txBox="1"/>
          <p:nvPr/>
        </p:nvSpPr>
        <p:spPr>
          <a:xfrm>
            <a:off x="5247249" y="4651891"/>
            <a:ext cx="40350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400" dirty="0">
              <a:latin typeface="+mj-lt"/>
            </a:endParaRPr>
          </a:p>
          <a:p>
            <a:r>
              <a:rPr lang="fr-FR" sz="1400" dirty="0">
                <a:latin typeface="+mj-lt"/>
              </a:rPr>
              <a:t>Julie </a:t>
            </a:r>
            <a:r>
              <a:rPr lang="fr-FR" sz="1400" dirty="0" err="1">
                <a:latin typeface="+mj-lt"/>
              </a:rPr>
              <a:t>Pontarollo</a:t>
            </a:r>
            <a:endParaRPr lang="fr-FR" sz="1400" dirty="0">
              <a:latin typeface="+mj-lt"/>
            </a:endParaRPr>
          </a:p>
          <a:p>
            <a:r>
              <a:rPr lang="en-US" sz="1400" dirty="0">
                <a:latin typeface="+mj-lt"/>
              </a:rPr>
              <a:t>Health Programs supervisor – </a:t>
            </a:r>
            <a:r>
              <a:rPr lang="en-US" sz="1400" dirty="0" err="1">
                <a:latin typeface="+mj-lt"/>
              </a:rPr>
              <a:t>Mozawi</a:t>
            </a:r>
            <a:r>
              <a:rPr lang="en-US" sz="1400" dirty="0">
                <a:latin typeface="+mj-lt"/>
              </a:rPr>
              <a:t> Sector</a:t>
            </a:r>
          </a:p>
          <a:p>
            <a:r>
              <a:rPr lang="fr-FR" sz="1400" dirty="0">
                <a:latin typeface="+mj-lt"/>
              </a:rPr>
              <a:t>Inter Aide</a:t>
            </a:r>
          </a:p>
          <a:p>
            <a:r>
              <a:rPr lang="fr-FR" sz="1400" dirty="0">
                <a:latin typeface="+mj-lt"/>
              </a:rPr>
              <a:t>Mail: </a:t>
            </a:r>
            <a:r>
              <a:rPr lang="fr-FR" sz="1400" dirty="0">
                <a:latin typeface="+mj-lt"/>
                <a:hlinkClick r:id="rId7"/>
              </a:rPr>
              <a:t>julie.pontarollo@interaide.org</a:t>
            </a:r>
            <a:endParaRPr lang="fr-FR" sz="1400" dirty="0">
              <a:latin typeface="+mj-lt"/>
            </a:endParaRPr>
          </a:p>
          <a:p>
            <a:endParaRPr lang="fr-FR" sz="1400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42FE3DB-B6AA-4A3D-B04F-DA51318608FD}"/>
              </a:ext>
            </a:extLst>
          </p:cNvPr>
          <p:cNvSpPr/>
          <p:nvPr/>
        </p:nvSpPr>
        <p:spPr>
          <a:xfrm>
            <a:off x="7862902" y="5319349"/>
            <a:ext cx="3212123" cy="1004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fr-FR" sz="14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Inter Aide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fr-FR" sz="14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44, rue de la Paroisse</a:t>
            </a:r>
            <a:endParaRPr lang="fr-FR" sz="1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fr-FR" sz="14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78000 Versailles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fr-FR" sz="14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France</a:t>
            </a:r>
            <a:endParaRPr lang="fr-FR" sz="1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271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E835494-F7A6-4A7B-A392-934F36076D63}"/>
              </a:ext>
            </a:extLst>
          </p:cNvPr>
          <p:cNvSpPr txBox="1"/>
          <p:nvPr/>
        </p:nvSpPr>
        <p:spPr>
          <a:xfrm>
            <a:off x="755876" y="1887015"/>
            <a:ext cx="1096755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How to do it?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c) Fill in this new column “</a:t>
            </a:r>
            <a:r>
              <a:rPr lang="en-GB" i="1" dirty="0">
                <a:latin typeface="+mj-lt"/>
              </a:rPr>
              <a:t>U5”</a:t>
            </a:r>
            <a:r>
              <a:rPr lang="en-GB" dirty="0">
                <a:latin typeface="+mj-lt"/>
              </a:rPr>
              <a:t>: </a:t>
            </a:r>
          </a:p>
          <a:p>
            <a:r>
              <a:rPr lang="en-GB" sz="1600" dirty="0">
                <a:latin typeface="+mj-lt"/>
              </a:rPr>
              <a:t> - 1 when it is the 1</a:t>
            </a:r>
            <a:r>
              <a:rPr lang="en-GB" sz="1600" baseline="30000" dirty="0">
                <a:latin typeface="+mj-lt"/>
              </a:rPr>
              <a:t>st</a:t>
            </a:r>
            <a:r>
              <a:rPr lang="en-GB" sz="1600" dirty="0">
                <a:latin typeface="+mj-lt"/>
              </a:rPr>
              <a:t> time a women appears in the database (</a:t>
            </a:r>
            <a:r>
              <a:rPr lang="en-GB" sz="1600" i="1" dirty="0">
                <a:latin typeface="+mj-lt"/>
              </a:rPr>
              <a:t>n</a:t>
            </a:r>
            <a:r>
              <a:rPr lang="en-GB" sz="1600" dirty="0">
                <a:latin typeface="+mj-lt"/>
              </a:rPr>
              <a:t> women surveyed 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 </a:t>
            </a:r>
            <a:r>
              <a:rPr lang="en-GB" sz="1600" i="1" dirty="0">
                <a:latin typeface="+mj-lt"/>
                <a:sym typeface="Wingdings" panose="05000000000000000000" pitchFamily="2" charset="2"/>
              </a:rPr>
              <a:t>n</a:t>
            </a:r>
            <a:r>
              <a:rPr lang="en-GB" sz="1600" dirty="0">
                <a:latin typeface="+mj-lt"/>
                <a:sym typeface="Wingdings" panose="05000000000000000000" pitchFamily="2" charset="2"/>
              </a:rPr>
              <a:t> first lines)</a:t>
            </a:r>
            <a:endParaRPr lang="en-GB" sz="1600" dirty="0">
              <a:latin typeface="+mj-lt"/>
            </a:endParaRPr>
          </a:p>
          <a:p>
            <a:r>
              <a:rPr lang="en-GB" sz="1600" dirty="0">
                <a:latin typeface="+mj-lt"/>
              </a:rPr>
              <a:t> - 2 when it is the 2</a:t>
            </a:r>
            <a:r>
              <a:rPr lang="en-GB" sz="1600" baseline="30000" dirty="0">
                <a:latin typeface="+mj-lt"/>
              </a:rPr>
              <a:t>nd</a:t>
            </a:r>
            <a:r>
              <a:rPr lang="en-GB" sz="1600" dirty="0">
                <a:latin typeface="+mj-lt"/>
              </a:rPr>
              <a:t> time every woman appears in the database</a:t>
            </a:r>
          </a:p>
          <a:p>
            <a:r>
              <a:rPr lang="en-GB" sz="1600" dirty="0">
                <a:latin typeface="+mj-lt"/>
              </a:rPr>
              <a:t> - (…)</a:t>
            </a:r>
          </a:p>
          <a:p>
            <a:r>
              <a:rPr lang="en-GB" sz="1600" dirty="0">
                <a:latin typeface="+mj-lt"/>
              </a:rPr>
              <a:t> - 12 when it is the 12</a:t>
            </a:r>
            <a:r>
              <a:rPr lang="en-GB" sz="1600" baseline="30000" dirty="0">
                <a:latin typeface="+mj-lt"/>
              </a:rPr>
              <a:t>th</a:t>
            </a:r>
            <a:r>
              <a:rPr lang="en-GB" sz="1600" dirty="0">
                <a:latin typeface="+mj-lt"/>
              </a:rPr>
              <a:t> time every woman appear in the database </a:t>
            </a:r>
          </a:p>
          <a:p>
            <a:endParaRPr lang="en-GB" dirty="0">
              <a:latin typeface="+mj-lt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565D97F-6AE4-4AB4-A956-6ED861EFC4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057" y="3745631"/>
            <a:ext cx="2759717" cy="3016834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89CA938-7176-447B-AB99-95881E3F3BB7}"/>
              </a:ext>
            </a:extLst>
          </p:cNvPr>
          <p:cNvSpPr txBox="1"/>
          <p:nvPr/>
        </p:nvSpPr>
        <p:spPr>
          <a:xfrm>
            <a:off x="7847463" y="5423325"/>
            <a:ext cx="10235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70C0"/>
                </a:solidFill>
              </a:rPr>
              <a:t>(…)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F218DAF-734F-458E-90BF-EA9B736988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5231" y="3766239"/>
            <a:ext cx="3148575" cy="299622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34E201D-D3BB-4286-B35C-BCF115EA6CD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3760" y="3745631"/>
            <a:ext cx="3082364" cy="299674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339FD92-594A-4443-9FFE-A035A3176081}"/>
              </a:ext>
            </a:extLst>
          </p:cNvPr>
          <p:cNvSpPr/>
          <p:nvPr/>
        </p:nvSpPr>
        <p:spPr>
          <a:xfrm>
            <a:off x="8548468" y="5254387"/>
            <a:ext cx="513645" cy="196233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63461C3-0F9F-4217-A8F8-FAA12D3AAE07}"/>
              </a:ext>
            </a:extLst>
          </p:cNvPr>
          <p:cNvSpPr/>
          <p:nvPr/>
        </p:nvSpPr>
        <p:spPr>
          <a:xfrm>
            <a:off x="4401822" y="4970059"/>
            <a:ext cx="513645" cy="196233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9D07D62-53F9-4ED5-9B81-C0A1EE8F0E15}"/>
              </a:ext>
            </a:extLst>
          </p:cNvPr>
          <p:cNvSpPr/>
          <p:nvPr/>
        </p:nvSpPr>
        <p:spPr>
          <a:xfrm>
            <a:off x="9367334" y="2053991"/>
            <a:ext cx="2574457" cy="948694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+mj-lt"/>
              </a:rPr>
              <a:t>Check at the ID </a:t>
            </a:r>
            <a:r>
              <a:rPr lang="fr-FR" sz="1200" dirty="0" err="1">
                <a:solidFill>
                  <a:schemeClr val="tx1"/>
                </a:solidFill>
                <a:latin typeface="+mj-lt"/>
              </a:rPr>
              <a:t>number</a:t>
            </a:r>
            <a:r>
              <a:rPr lang="fr-FR" sz="1200" dirty="0">
                <a:solidFill>
                  <a:schemeClr val="tx1"/>
                </a:solidFill>
                <a:latin typeface="+mj-lt"/>
              </a:rPr>
              <a:t>: +1 to </a:t>
            </a:r>
            <a:r>
              <a:rPr lang="fr-FR" sz="1200" dirty="0" err="1">
                <a:solidFill>
                  <a:schemeClr val="tx1"/>
                </a:solidFill>
                <a:latin typeface="+mj-lt"/>
              </a:rPr>
              <a:t>column</a:t>
            </a:r>
            <a:r>
              <a:rPr lang="fr-FR" sz="1200" dirty="0">
                <a:solidFill>
                  <a:schemeClr val="tx1"/>
                </a:solidFill>
                <a:latin typeface="+mj-lt"/>
              </a:rPr>
              <a:t> « U5 » , </a:t>
            </a:r>
            <a:r>
              <a:rPr lang="fr-FR" sz="1200" dirty="0" err="1">
                <a:solidFill>
                  <a:schemeClr val="tx1"/>
                </a:solidFill>
                <a:latin typeface="+mj-lt"/>
              </a:rPr>
              <a:t>when</a:t>
            </a:r>
            <a:r>
              <a:rPr lang="fr-FR" sz="12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200" dirty="0" err="1">
                <a:solidFill>
                  <a:schemeClr val="tx1"/>
                </a:solidFill>
                <a:latin typeface="+mj-lt"/>
              </a:rPr>
              <a:t>you</a:t>
            </a:r>
            <a:r>
              <a:rPr lang="fr-FR" sz="1200" dirty="0">
                <a:solidFill>
                  <a:schemeClr val="tx1"/>
                </a:solidFill>
                <a:latin typeface="+mj-lt"/>
              </a:rPr>
              <a:t> </a:t>
            </a:r>
            <a:r>
              <a:rPr lang="fr-FR" sz="1200" dirty="0" err="1">
                <a:solidFill>
                  <a:schemeClr val="tx1"/>
                </a:solidFill>
                <a:latin typeface="+mj-lt"/>
              </a:rPr>
              <a:t>see</a:t>
            </a:r>
            <a:r>
              <a:rPr lang="fr-FR" sz="1200" dirty="0">
                <a:solidFill>
                  <a:schemeClr val="tx1"/>
                </a:solidFill>
                <a:latin typeface="+mj-lt"/>
              </a:rPr>
              <a:t> ID = 1 </a:t>
            </a:r>
            <a:r>
              <a:rPr lang="fr-FR" sz="1200" dirty="0" err="1">
                <a:solidFill>
                  <a:schemeClr val="tx1"/>
                </a:solidFill>
                <a:latin typeface="+mj-lt"/>
              </a:rPr>
              <a:t>again</a:t>
            </a:r>
            <a:r>
              <a:rPr lang="fr-FR" sz="1200" dirty="0">
                <a:solidFill>
                  <a:schemeClr val="tx1"/>
                </a:solidFill>
                <a:latin typeface="+mj-lt"/>
              </a:rPr>
              <a:t>.</a:t>
            </a: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9952FC9C-9A87-493C-B43A-8B4E1AEAFC8A}"/>
              </a:ext>
            </a:extLst>
          </p:cNvPr>
          <p:cNvCxnSpPr>
            <a:cxnSpLocks/>
          </p:cNvCxnSpPr>
          <p:nvPr/>
        </p:nvCxnSpPr>
        <p:spPr>
          <a:xfrm>
            <a:off x="5117910" y="5095471"/>
            <a:ext cx="1651380" cy="0"/>
          </a:xfrm>
          <a:prstGeom prst="straightConnector1">
            <a:avLst/>
          </a:prstGeom>
          <a:ln w="571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80EF80BD-F466-497F-995E-6A51B54B3A62}"/>
              </a:ext>
            </a:extLst>
          </p:cNvPr>
          <p:cNvCxnSpPr>
            <a:cxnSpLocks/>
          </p:cNvCxnSpPr>
          <p:nvPr/>
        </p:nvCxnSpPr>
        <p:spPr>
          <a:xfrm>
            <a:off x="9241814" y="5343407"/>
            <a:ext cx="1651380" cy="0"/>
          </a:xfrm>
          <a:prstGeom prst="straightConnector1">
            <a:avLst/>
          </a:prstGeom>
          <a:ln w="571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9878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F34281-1F1E-4E8F-9C50-DB020728C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Database presentation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0BC978-E2D4-4940-8FF1-A6D57184F8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468" y="0"/>
            <a:ext cx="3643532" cy="114406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E835494-F7A6-4A7B-A392-934F36076D63}"/>
              </a:ext>
            </a:extLst>
          </p:cNvPr>
          <p:cNvSpPr txBox="1"/>
          <p:nvPr/>
        </p:nvSpPr>
        <p:spPr>
          <a:xfrm>
            <a:off x="755876" y="1887015"/>
            <a:ext cx="10967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How to do it?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d) Create a new column « ID-unique » precising the unique identifier for every child in the database </a:t>
            </a:r>
            <a:r>
              <a:rPr lang="en-GB" i="1" dirty="0">
                <a:latin typeface="+mj-lt"/>
              </a:rPr>
              <a:t>(ID – U5).</a:t>
            </a:r>
          </a:p>
          <a:p>
            <a:endParaRPr lang="en-GB" dirty="0">
              <a:latin typeface="+mj-lt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D28909E-EE6D-4999-818E-5343431FF1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876" y="3077570"/>
            <a:ext cx="3105623" cy="3493827"/>
          </a:xfrm>
          <a:prstGeom prst="rect">
            <a:avLst/>
          </a:prstGeom>
        </p:spPr>
      </p:pic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41F8CE86-92CA-4167-B9DC-DB54686CB99F}"/>
              </a:ext>
            </a:extLst>
          </p:cNvPr>
          <p:cNvCxnSpPr/>
          <p:nvPr/>
        </p:nvCxnSpPr>
        <p:spPr>
          <a:xfrm>
            <a:off x="4111956" y="5090615"/>
            <a:ext cx="51462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D965E66F-EA88-4E03-9B56-2EBC2BDE64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7042" y="3132162"/>
            <a:ext cx="3675061" cy="343923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CC0D76EF-DA64-41A8-A91E-0363687EB61E}"/>
              </a:ext>
            </a:extLst>
          </p:cNvPr>
          <p:cNvSpPr txBox="1"/>
          <p:nvPr/>
        </p:nvSpPr>
        <p:spPr>
          <a:xfrm>
            <a:off x="9246447" y="3582875"/>
            <a:ext cx="2247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+mj-lt"/>
              </a:rPr>
              <a:t>Fill out the </a:t>
            </a:r>
            <a:r>
              <a:rPr lang="fr-FR" sz="1200" dirty="0" err="1">
                <a:latin typeface="+mj-lt"/>
              </a:rPr>
              <a:t>column</a:t>
            </a:r>
            <a:r>
              <a:rPr lang="fr-FR" sz="1200" dirty="0">
                <a:latin typeface="+mj-lt"/>
              </a:rPr>
              <a:t>: </a:t>
            </a:r>
            <a:r>
              <a:rPr lang="fr-FR" sz="1200" dirty="0" err="1">
                <a:latin typeface="+mj-lt"/>
              </a:rPr>
              <a:t>this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is</a:t>
            </a:r>
            <a:r>
              <a:rPr lang="fr-FR" sz="1200" dirty="0">
                <a:latin typeface="+mj-lt"/>
              </a:rPr>
              <a:t> the </a:t>
            </a:r>
            <a:r>
              <a:rPr lang="fr-FR" sz="1200" dirty="0" err="1">
                <a:latin typeface="+mj-lt"/>
              </a:rPr>
              <a:t>concatenation</a:t>
            </a:r>
            <a:r>
              <a:rPr lang="fr-FR" sz="1200" dirty="0">
                <a:latin typeface="+mj-lt"/>
              </a:rPr>
              <a:t> of the </a:t>
            </a:r>
            <a:r>
              <a:rPr lang="fr-FR" sz="1200" dirty="0" err="1">
                <a:latin typeface="+mj-lt"/>
              </a:rPr>
              <a:t>mother’s</a:t>
            </a:r>
            <a:r>
              <a:rPr lang="fr-FR" sz="1200" dirty="0">
                <a:latin typeface="+mj-lt"/>
              </a:rPr>
              <a:t> ID </a:t>
            </a:r>
            <a:r>
              <a:rPr lang="fr-FR" sz="1200" i="1" dirty="0">
                <a:latin typeface="+mj-lt"/>
              </a:rPr>
              <a:t>(ID) </a:t>
            </a:r>
            <a:r>
              <a:rPr lang="fr-FR" sz="1200" dirty="0">
                <a:latin typeface="+mj-lt"/>
              </a:rPr>
              <a:t>and the </a:t>
            </a:r>
            <a:r>
              <a:rPr lang="fr-FR" sz="1200" dirty="0" err="1">
                <a:latin typeface="+mj-lt"/>
              </a:rPr>
              <a:t>child’s</a:t>
            </a:r>
            <a:r>
              <a:rPr lang="fr-FR" sz="1200" dirty="0">
                <a:latin typeface="+mj-lt"/>
              </a:rPr>
              <a:t> </a:t>
            </a:r>
            <a:r>
              <a:rPr lang="fr-FR" sz="1200" dirty="0" err="1">
                <a:latin typeface="+mj-lt"/>
              </a:rPr>
              <a:t>rank</a:t>
            </a:r>
            <a:r>
              <a:rPr lang="fr-FR" sz="1200" dirty="0">
                <a:latin typeface="+mj-lt"/>
              </a:rPr>
              <a:t> in the </a:t>
            </a:r>
            <a:r>
              <a:rPr lang="fr-FR" sz="1200" dirty="0" err="1">
                <a:latin typeface="+mj-lt"/>
              </a:rPr>
              <a:t>family</a:t>
            </a:r>
            <a:r>
              <a:rPr lang="fr-FR" sz="1200" dirty="0">
                <a:latin typeface="+mj-lt"/>
              </a:rPr>
              <a:t> </a:t>
            </a:r>
            <a:r>
              <a:rPr lang="fr-FR" sz="1200" i="1" dirty="0">
                <a:latin typeface="+mj-lt"/>
              </a:rPr>
              <a:t>(U5)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CFE054-EE1E-45DC-8F82-705E3B855FAE}"/>
              </a:ext>
            </a:extLst>
          </p:cNvPr>
          <p:cNvSpPr/>
          <p:nvPr/>
        </p:nvSpPr>
        <p:spPr>
          <a:xfrm>
            <a:off x="9083004" y="5090297"/>
            <a:ext cx="2574457" cy="948694"/>
          </a:xfrm>
          <a:prstGeom prst="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+mj-lt"/>
              </a:rPr>
              <a:t>In the </a:t>
            </a:r>
            <a:r>
              <a:rPr lang="fr-FR" sz="1600" dirty="0" err="1">
                <a:solidFill>
                  <a:schemeClr val="tx1"/>
                </a:solidFill>
                <a:latin typeface="+mj-lt"/>
              </a:rPr>
              <a:t>cell</a:t>
            </a:r>
            <a:r>
              <a:rPr lang="fr-FR" sz="1600" dirty="0">
                <a:solidFill>
                  <a:schemeClr val="tx1"/>
                </a:solidFill>
                <a:latin typeface="+mj-lt"/>
              </a:rPr>
              <a:t> A2:</a:t>
            </a:r>
            <a:br>
              <a:rPr lang="fr-FR" sz="1600" dirty="0">
                <a:solidFill>
                  <a:schemeClr val="tx1"/>
                </a:solidFill>
                <a:latin typeface="+mj-lt"/>
              </a:rPr>
            </a:br>
            <a:r>
              <a:rPr lang="fr-FR" sz="1600" b="1" dirty="0">
                <a:solidFill>
                  <a:schemeClr val="tx1"/>
                </a:solidFill>
                <a:latin typeface="+mj-lt"/>
              </a:rPr>
              <a:t>=CONCATENER(B2;"-";H2)</a:t>
            </a:r>
          </a:p>
        </p:txBody>
      </p:sp>
    </p:spTree>
    <p:extLst>
      <p:ext uri="{BB962C8B-B14F-4D97-AF65-F5344CB8AC3E}">
        <p14:creationId xmlns:p14="http://schemas.microsoft.com/office/powerpoint/2010/main" val="1970502419"/>
      </p:ext>
    </p:extLst>
  </p:cSld>
  <p:clrMapOvr>
    <a:masterClrMapping/>
  </p:clrMapOvr>
</p:sld>
</file>

<file path=ppt/theme/theme1.xml><?xml version="1.0" encoding="utf-8"?>
<a:theme xmlns:a="http://schemas.openxmlformats.org/drawingml/2006/main" name="Rétrospective">
  <a:themeElements>
    <a:clrScheme name="Bleu vert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1591</TotalTime>
  <Words>4780</Words>
  <Application>Microsoft Office PowerPoint</Application>
  <PresentationFormat>Grand écran</PresentationFormat>
  <Paragraphs>555</Paragraphs>
  <Slides>75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75</vt:i4>
      </vt:variant>
    </vt:vector>
  </HeadingPairs>
  <TitlesOfParts>
    <vt:vector size="82" baseType="lpstr">
      <vt:lpstr>Arial</vt:lpstr>
      <vt:lpstr>Calibri</vt:lpstr>
      <vt:lpstr>Calibri Light</vt:lpstr>
      <vt:lpstr>Cambria Math</vt:lpstr>
      <vt:lpstr>Times New Roman</vt:lpstr>
      <vt:lpstr>Wingdings</vt:lpstr>
      <vt:lpstr>Rétrospective</vt:lpstr>
      <vt:lpstr>Présentation PowerPoint</vt:lpstr>
      <vt:lpstr>Présentation PowerPoint</vt:lpstr>
      <vt:lpstr>Steps</vt:lpstr>
      <vt:lpstr>1. Database presentation</vt:lpstr>
      <vt:lpstr>1. Database presentation</vt:lpstr>
      <vt:lpstr>1. Database presentation</vt:lpstr>
      <vt:lpstr>1. Database presentation</vt:lpstr>
      <vt:lpstr>1. Database presentation</vt:lpstr>
      <vt:lpstr>1. Database presentation</vt:lpstr>
      <vt:lpstr>1. Database presentation</vt:lpstr>
      <vt:lpstr>1. Database presentation</vt:lpstr>
      <vt:lpstr>1. Database presentation</vt:lpstr>
      <vt:lpstr>1. Database presentation</vt:lpstr>
      <vt:lpstr>1. Database presentation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2. Database cleaning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3. Mortality rates calculation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Mortality rate -  Synthetic Cohort Method</dc:title>
  <dc:creator>Anais</dc:creator>
  <cp:lastModifiedBy>Julie</cp:lastModifiedBy>
  <cp:revision>139</cp:revision>
  <dcterms:created xsi:type="dcterms:W3CDTF">2020-05-04T08:37:20Z</dcterms:created>
  <dcterms:modified xsi:type="dcterms:W3CDTF">2024-09-04T10:32:33Z</dcterms:modified>
</cp:coreProperties>
</file>