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70" r:id="rId4"/>
    <p:sldId id="268" r:id="rId5"/>
    <p:sldId id="269" r:id="rId6"/>
    <p:sldId id="260" r:id="rId7"/>
    <p:sldId id="258" r:id="rId8"/>
    <p:sldId id="262" r:id="rId9"/>
    <p:sldId id="267" r:id="rId10"/>
    <p:sldId id="264"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15A0B2-EDE8-CC06-BF36-3860906F003A}" v="3" dt="2026-08-26T09:03:16.02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82" autoAdjust="0"/>
    <p:restoredTop sz="94660"/>
  </p:normalViewPr>
  <p:slideViewPr>
    <p:cSldViewPr snapToGrid="0">
      <p:cViewPr varScale="1">
        <p:scale>
          <a:sx n="71" d="100"/>
          <a:sy n="71" d="100"/>
        </p:scale>
        <p:origin x="36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0315A0B2-EDE8-CC06-BF36-3860906F003A}"/>
    <pc:docChg chg="modSld">
      <pc:chgData name="Guest User" userId="" providerId="Windows Live" clId="Web-{0315A0B2-EDE8-CC06-BF36-3860906F003A}" dt="2026-08-26T09:03:16.023" v="2" actId="20577"/>
      <pc:docMkLst>
        <pc:docMk/>
      </pc:docMkLst>
      <pc:sldChg chg="modSp">
        <pc:chgData name="Guest User" userId="" providerId="Windows Live" clId="Web-{0315A0B2-EDE8-CC06-BF36-3860906F003A}" dt="2026-08-26T09:03:16.023" v="2" actId="20577"/>
        <pc:sldMkLst>
          <pc:docMk/>
          <pc:sldMk cId="891463838" sldId="257"/>
        </pc:sldMkLst>
        <pc:spChg chg="mod">
          <ac:chgData name="Guest User" userId="" providerId="Windows Live" clId="Web-{0315A0B2-EDE8-CC06-BF36-3860906F003A}" dt="2026-08-26T09:03:16.023" v="2" actId="20577"/>
          <ac:spMkLst>
            <pc:docMk/>
            <pc:sldMk cId="891463838" sldId="25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8/26/2026</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8/26/2026</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8/26/2026</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7512" y="197261"/>
            <a:ext cx="10782300" cy="2136506"/>
          </a:xfrm>
        </p:spPr>
        <p:txBody>
          <a:bodyPr/>
          <a:lstStyle/>
          <a:p>
            <a:r>
              <a:rPr lang="en-US" sz="5400" dirty="0"/>
              <a:t>ONGOING EVALUATION 2024-2026 </a:t>
            </a:r>
            <a:br>
              <a:rPr lang="en-US" sz="5400" dirty="0"/>
            </a:br>
            <a:r>
              <a:rPr lang="en-US" sz="5400" b="1" dirty="0"/>
              <a:t>MALAWI PROGRAM</a:t>
            </a:r>
            <a:br>
              <a:rPr lang="en-US" sz="5400" dirty="0"/>
            </a:br>
            <a:r>
              <a:rPr lang="en-US" sz="5400" dirty="0"/>
              <a:t>26</a:t>
            </a:r>
            <a:r>
              <a:rPr lang="en-US" sz="5400" baseline="30000" dirty="0"/>
              <a:t>th</a:t>
            </a:r>
            <a:r>
              <a:rPr lang="en-US" sz="5400" dirty="0"/>
              <a:t> August 2026</a:t>
            </a:r>
          </a:p>
        </p:txBody>
      </p:sp>
      <p:sp>
        <p:nvSpPr>
          <p:cNvPr id="3" name="Subtitle 2"/>
          <p:cNvSpPr>
            <a:spLocks noGrp="1"/>
          </p:cNvSpPr>
          <p:nvPr>
            <p:ph type="subTitle" idx="1"/>
          </p:nvPr>
        </p:nvSpPr>
        <p:spPr>
          <a:xfrm>
            <a:off x="667512" y="2647667"/>
            <a:ext cx="9577924" cy="4210334"/>
          </a:xfrm>
        </p:spPr>
        <p:txBody>
          <a:bodyPr>
            <a:noAutofit/>
          </a:bodyPr>
          <a:lstStyle/>
          <a:p>
            <a:r>
              <a:rPr lang="en-US" dirty="0"/>
              <a:t>Presentation on Evaluative Question #4: </a:t>
            </a:r>
            <a:r>
              <a:rPr lang="en-GB" b="1" dirty="0"/>
              <a:t>Does the material support of the project (donation of equipment, construction and rehabilitation of health structures) allow for a sustainable improvement in access and, secondly, in quality of health care? </a:t>
            </a:r>
          </a:p>
          <a:p>
            <a:r>
              <a:rPr lang="fr-FR" b="1" i="1" dirty="0">
                <a:solidFill>
                  <a:srgbClr val="0070C0"/>
                </a:solidFill>
              </a:rPr>
              <a:t>L’appui matériel du projet (donation d’équipement, constructions et réhabilitations de structures de santé) permet-il une amélioration durable de l'accessibilité aux soins et, dans un deuxième temps, de leur qualité?</a:t>
            </a:r>
            <a:endParaRPr lang="en-GB" b="1" i="1" dirty="0">
              <a:solidFill>
                <a:srgbClr val="0070C0"/>
              </a:solidFill>
            </a:endParaRPr>
          </a:p>
          <a:p>
            <a:endParaRPr lang="en-GB" b="1" dirty="0"/>
          </a:p>
          <a:p>
            <a:endParaRPr lang="en-US" b="1" dirty="0"/>
          </a:p>
        </p:txBody>
      </p:sp>
    </p:spTree>
    <p:extLst>
      <p:ext uri="{BB962C8B-B14F-4D97-AF65-F5344CB8AC3E}">
        <p14:creationId xmlns:p14="http://schemas.microsoft.com/office/powerpoint/2010/main" val="3023711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656" y="0"/>
            <a:ext cx="10772775" cy="1658198"/>
          </a:xfrm>
        </p:spPr>
        <p:txBody>
          <a:bodyPr>
            <a:normAutofit/>
          </a:bodyPr>
          <a:lstStyle/>
          <a:p>
            <a:r>
              <a:rPr lang="en-US" sz="4900" dirty="0"/>
              <a:t>Agenda</a:t>
            </a:r>
          </a:p>
        </p:txBody>
      </p:sp>
      <p:sp>
        <p:nvSpPr>
          <p:cNvPr id="3" name="Content Placeholder 2"/>
          <p:cNvSpPr>
            <a:spLocks noGrp="1"/>
          </p:cNvSpPr>
          <p:nvPr>
            <p:ph idx="1"/>
          </p:nvPr>
        </p:nvSpPr>
        <p:spPr>
          <a:xfrm>
            <a:off x="676656" y="1377247"/>
            <a:ext cx="10975413" cy="5116931"/>
          </a:xfrm>
        </p:spPr>
        <p:txBody>
          <a:bodyPr vert="horz" lIns="91440" tIns="45720" rIns="91440" bIns="45720" rtlCol="0" anchor="t">
            <a:normAutofit lnSpcReduction="10000"/>
          </a:bodyPr>
          <a:lstStyle/>
          <a:p>
            <a:pPr>
              <a:buFont typeface="Wingdings" panose="05000000000000000000" pitchFamily="2" charset="2"/>
              <a:buChar char="§"/>
            </a:pPr>
            <a:r>
              <a:rPr lang="en-US" dirty="0"/>
              <a:t> 1. Malawi’s programs background </a:t>
            </a:r>
            <a:r>
              <a:rPr lang="en-US" i="1" dirty="0" err="1">
                <a:solidFill>
                  <a:srgbClr val="0070C0"/>
                </a:solidFill>
              </a:rPr>
              <a:t>Contexte</a:t>
            </a:r>
            <a:r>
              <a:rPr lang="en-US" i="1" dirty="0">
                <a:solidFill>
                  <a:srgbClr val="0070C0"/>
                </a:solidFill>
              </a:rPr>
              <a:t> du </a:t>
            </a:r>
            <a:r>
              <a:rPr lang="en-US" i="1" dirty="0" err="1">
                <a:solidFill>
                  <a:srgbClr val="0070C0"/>
                </a:solidFill>
              </a:rPr>
              <a:t>programme</a:t>
            </a:r>
            <a:r>
              <a:rPr lang="en-US" i="1" dirty="0">
                <a:solidFill>
                  <a:srgbClr val="0070C0"/>
                </a:solidFill>
              </a:rPr>
              <a:t> Malawi</a:t>
            </a:r>
          </a:p>
          <a:p>
            <a:pPr>
              <a:buFont typeface="Wingdings" panose="05000000000000000000" pitchFamily="2" charset="2"/>
              <a:buChar char="§"/>
            </a:pPr>
            <a:r>
              <a:rPr lang="en-US" dirty="0"/>
              <a:t> 2. Why This question was interesting to evaluate? </a:t>
            </a:r>
            <a:r>
              <a:rPr lang="en-US" i="1" dirty="0" err="1">
                <a:solidFill>
                  <a:srgbClr val="0070C0"/>
                </a:solidFill>
              </a:rPr>
              <a:t>Pourquoi</a:t>
            </a:r>
            <a:r>
              <a:rPr lang="en-US" i="1" dirty="0">
                <a:solidFill>
                  <a:srgbClr val="0070C0"/>
                </a:solidFill>
              </a:rPr>
              <a:t> </a:t>
            </a:r>
            <a:r>
              <a:rPr lang="en-US" i="1" dirty="0" err="1">
                <a:solidFill>
                  <a:srgbClr val="0070C0"/>
                </a:solidFill>
              </a:rPr>
              <a:t>cette</a:t>
            </a:r>
            <a:r>
              <a:rPr lang="en-US" i="1" dirty="0">
                <a:solidFill>
                  <a:srgbClr val="0070C0"/>
                </a:solidFill>
              </a:rPr>
              <a:t> question ?</a:t>
            </a:r>
          </a:p>
          <a:p>
            <a:pPr>
              <a:buFont typeface="Wingdings" panose="05000000000000000000" pitchFamily="2" charset="2"/>
              <a:buChar char="§"/>
            </a:pPr>
            <a:r>
              <a:rPr lang="en-US" dirty="0"/>
              <a:t> 3. The Action Plan </a:t>
            </a:r>
            <a:r>
              <a:rPr lang="en-US" i="1" dirty="0">
                <a:solidFill>
                  <a:srgbClr val="0070C0"/>
                </a:solidFill>
              </a:rPr>
              <a:t>Le plan </a:t>
            </a:r>
            <a:r>
              <a:rPr lang="en-US" i="1" dirty="0" err="1">
                <a:solidFill>
                  <a:srgbClr val="0070C0"/>
                </a:solidFill>
              </a:rPr>
              <a:t>d’action</a:t>
            </a:r>
            <a:endParaRPr lang="en-US" i="1" dirty="0">
              <a:solidFill>
                <a:srgbClr val="0070C0"/>
              </a:solidFill>
            </a:endParaRPr>
          </a:p>
          <a:p>
            <a:pPr>
              <a:buFont typeface="Wingdings" panose="05000000000000000000" pitchFamily="2" charset="2"/>
              <a:buChar char="§"/>
            </a:pPr>
            <a:r>
              <a:rPr lang="fr-FR" dirty="0"/>
              <a:t> 4. </a:t>
            </a:r>
            <a:r>
              <a:rPr lang="fr-FR" dirty="0" err="1"/>
              <a:t>Examples</a:t>
            </a:r>
            <a:r>
              <a:rPr lang="fr-FR" dirty="0"/>
              <a:t> of donations and constructions / </a:t>
            </a:r>
            <a:r>
              <a:rPr lang="fr-FR" dirty="0" err="1"/>
              <a:t>renovations</a:t>
            </a:r>
            <a:r>
              <a:rPr lang="fr-FR" dirty="0"/>
              <a:t> </a:t>
            </a:r>
            <a:r>
              <a:rPr lang="fr-FR" dirty="0" err="1"/>
              <a:t>since</a:t>
            </a:r>
            <a:r>
              <a:rPr lang="fr-FR" dirty="0"/>
              <a:t> 2014 </a:t>
            </a:r>
            <a:r>
              <a:rPr lang="fr-FR" i="1" dirty="0">
                <a:solidFill>
                  <a:srgbClr val="0070C0"/>
                </a:solidFill>
              </a:rPr>
              <a:t>Exemples de donations et de constructions/réhabilitations depuis 2014</a:t>
            </a:r>
          </a:p>
          <a:p>
            <a:pPr>
              <a:buFont typeface="Wingdings" panose="05000000000000000000" pitchFamily="2" charset="2"/>
              <a:buChar char="§"/>
            </a:pPr>
            <a:r>
              <a:rPr lang="en-US" dirty="0"/>
              <a:t> 5. List of each support and current status </a:t>
            </a:r>
            <a:r>
              <a:rPr lang="en-US" i="1" dirty="0" err="1">
                <a:solidFill>
                  <a:srgbClr val="0070C0"/>
                </a:solidFill>
              </a:rPr>
              <a:t>Liste</a:t>
            </a:r>
            <a:r>
              <a:rPr lang="en-US" i="1" dirty="0">
                <a:solidFill>
                  <a:srgbClr val="0070C0"/>
                </a:solidFill>
              </a:rPr>
              <a:t> des </a:t>
            </a:r>
            <a:r>
              <a:rPr lang="en-US" i="1" dirty="0" err="1">
                <a:solidFill>
                  <a:srgbClr val="0070C0"/>
                </a:solidFill>
              </a:rPr>
              <a:t>appuis</a:t>
            </a:r>
            <a:r>
              <a:rPr lang="en-US" i="1" dirty="0">
                <a:solidFill>
                  <a:srgbClr val="0070C0"/>
                </a:solidFill>
              </a:rPr>
              <a:t> </a:t>
            </a:r>
            <a:r>
              <a:rPr lang="en-US" i="1" dirty="0" err="1">
                <a:solidFill>
                  <a:srgbClr val="0070C0"/>
                </a:solidFill>
              </a:rPr>
              <a:t>fournis</a:t>
            </a:r>
            <a:r>
              <a:rPr lang="en-US" i="1" dirty="0">
                <a:solidFill>
                  <a:srgbClr val="0070C0"/>
                </a:solidFill>
              </a:rPr>
              <a:t> et situation </a:t>
            </a:r>
            <a:r>
              <a:rPr lang="en-US" i="1" dirty="0" err="1">
                <a:solidFill>
                  <a:srgbClr val="0070C0"/>
                </a:solidFill>
              </a:rPr>
              <a:t>actuelle</a:t>
            </a:r>
            <a:endParaRPr lang="en-US" i="1" dirty="0">
              <a:solidFill>
                <a:srgbClr val="0070C0"/>
              </a:solidFill>
            </a:endParaRPr>
          </a:p>
          <a:p>
            <a:pPr>
              <a:buFont typeface="Wingdings" panose="05000000000000000000" pitchFamily="2" charset="2"/>
              <a:buChar char="§"/>
            </a:pPr>
            <a:r>
              <a:rPr lang="en-US" dirty="0"/>
              <a:t> 6. Key findings on donation of materials and equipment </a:t>
            </a:r>
            <a:r>
              <a:rPr lang="fr-FR" i="1" dirty="0">
                <a:solidFill>
                  <a:srgbClr val="0070C0"/>
                </a:solidFill>
              </a:rPr>
              <a:t>Principales conclusions concernant les donations de matériel et d'équipements</a:t>
            </a:r>
          </a:p>
          <a:p>
            <a:pPr>
              <a:buFont typeface="Wingdings" panose="05000000000000000000" pitchFamily="2" charset="2"/>
              <a:buChar char="§"/>
            </a:pPr>
            <a:r>
              <a:rPr lang="en-US" dirty="0"/>
              <a:t> 7. Key findings on constructions and renovations</a:t>
            </a:r>
            <a:r>
              <a:rPr lang="fr-FR" i="1" dirty="0">
                <a:solidFill>
                  <a:srgbClr val="0070C0"/>
                </a:solidFill>
              </a:rPr>
              <a:t> Principales conclusions concernant les constructions et rénovations</a:t>
            </a:r>
          </a:p>
          <a:p>
            <a:pPr>
              <a:buFont typeface="Wingdings" panose="05000000000000000000" pitchFamily="2" charset="2"/>
              <a:buChar char="§"/>
            </a:pPr>
            <a:r>
              <a:rPr lang="en-US" dirty="0"/>
              <a:t> 8. Key challenges </a:t>
            </a:r>
            <a:r>
              <a:rPr lang="en-US" i="1" dirty="0" err="1">
                <a:solidFill>
                  <a:srgbClr val="0070C0"/>
                </a:solidFill>
              </a:rPr>
              <a:t>Principaux</a:t>
            </a:r>
            <a:r>
              <a:rPr lang="en-US" i="1" dirty="0">
                <a:solidFill>
                  <a:srgbClr val="0070C0"/>
                </a:solidFill>
              </a:rPr>
              <a:t> </a:t>
            </a:r>
            <a:r>
              <a:rPr lang="en-US" i="1" dirty="0" err="1">
                <a:solidFill>
                  <a:srgbClr val="0070C0"/>
                </a:solidFill>
              </a:rPr>
              <a:t>défis</a:t>
            </a:r>
            <a:endParaRPr lang="en-US" i="1" dirty="0">
              <a:solidFill>
                <a:schemeClr val="tx1"/>
              </a:solidFill>
            </a:endParaRPr>
          </a:p>
          <a:p>
            <a:pPr>
              <a:buFont typeface="Wingdings" panose="05000000000000000000" pitchFamily="2" charset="2"/>
              <a:buChar char="§"/>
            </a:pPr>
            <a:r>
              <a:rPr lang="en-US" dirty="0">
                <a:solidFill>
                  <a:schemeClr val="tx1"/>
                </a:solidFill>
              </a:rPr>
              <a:t> 9. Recommendations and conclusion </a:t>
            </a:r>
            <a:r>
              <a:rPr lang="en-US" i="1" dirty="0">
                <a:solidFill>
                  <a:srgbClr val="0070C0"/>
                </a:solidFill>
              </a:rPr>
              <a:t>Recommendations and conclusion</a:t>
            </a:r>
            <a:endParaRPr lang="en-US" i="1" dirty="0">
              <a:solidFill>
                <a:schemeClr val="tx1"/>
              </a:solidFill>
            </a:endParaRPr>
          </a:p>
        </p:txBody>
      </p:sp>
    </p:spTree>
    <p:extLst>
      <p:ext uri="{BB962C8B-B14F-4D97-AF65-F5344CB8AC3E}">
        <p14:creationId xmlns:p14="http://schemas.microsoft.com/office/powerpoint/2010/main" val="891463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656" y="0"/>
            <a:ext cx="10772775" cy="1658198"/>
          </a:xfrm>
        </p:spPr>
        <p:txBody>
          <a:bodyPr>
            <a:normAutofit/>
          </a:bodyPr>
          <a:lstStyle/>
          <a:p>
            <a:r>
              <a:rPr lang="en-US" sz="4900" dirty="0"/>
              <a:t>1. Malawi’s programs background</a:t>
            </a:r>
          </a:p>
        </p:txBody>
      </p:sp>
      <p:sp>
        <p:nvSpPr>
          <p:cNvPr id="3" name="Content Placeholder 2"/>
          <p:cNvSpPr>
            <a:spLocks noGrp="1"/>
          </p:cNvSpPr>
          <p:nvPr>
            <p:ph idx="1"/>
          </p:nvPr>
        </p:nvSpPr>
        <p:spPr>
          <a:xfrm>
            <a:off x="676656" y="1377247"/>
            <a:ext cx="10975413" cy="5116931"/>
          </a:xfrm>
        </p:spPr>
        <p:txBody>
          <a:bodyPr>
            <a:normAutofit lnSpcReduction="10000"/>
          </a:bodyPr>
          <a:lstStyle/>
          <a:p>
            <a:pPr>
              <a:buFont typeface="Wingdings" panose="05000000000000000000" pitchFamily="2" charset="2"/>
              <a:buChar char="§"/>
            </a:pPr>
            <a:r>
              <a:rPr lang="en-US" dirty="0"/>
              <a:t> Since 1991 in Lilongwe, central region of Malawi, before expanding to Zomba and later Phalombe in southern Malawi. </a:t>
            </a:r>
            <a:r>
              <a:rPr lang="fr-FR" sz="2000" i="1" dirty="0">
                <a:solidFill>
                  <a:srgbClr val="0070C0"/>
                </a:solidFill>
              </a:rPr>
              <a:t>Depuis 1991 à Lilongwe, dans la région centrale du Malawi, avant de s’étendre à Zomba puis à Phalombe, dans le sud du Malawi.</a:t>
            </a:r>
            <a:endParaRPr lang="en-US" sz="2000" i="1" dirty="0">
              <a:solidFill>
                <a:srgbClr val="0070C0"/>
              </a:solidFill>
            </a:endParaRPr>
          </a:p>
          <a:p>
            <a:pPr>
              <a:buFont typeface="Wingdings" panose="05000000000000000000" pitchFamily="2" charset="2"/>
              <a:buChar char="§"/>
            </a:pPr>
            <a:r>
              <a:rPr lang="en-US" dirty="0"/>
              <a:t> Evolved from nutrition programs to community empowerment &amp; strengthening health facilities to provide quality healthcare services since 2014.</a:t>
            </a:r>
            <a:r>
              <a:rPr lang="fr-FR" dirty="0"/>
              <a:t> </a:t>
            </a:r>
            <a:r>
              <a:rPr lang="fr-FR" sz="2000" i="1" dirty="0">
                <a:solidFill>
                  <a:srgbClr val="0070C0"/>
                </a:solidFill>
              </a:rPr>
              <a:t>Depuis 2014, évolution de programmes nutritionnels vers programme sur le renforcement des communautés et des structures de santé afin de fournir des services de santé de qualité.</a:t>
            </a:r>
            <a:endParaRPr lang="en-US" sz="2000" i="1" dirty="0">
              <a:solidFill>
                <a:srgbClr val="0070C0"/>
              </a:solidFill>
            </a:endParaRPr>
          </a:p>
          <a:p>
            <a:pPr>
              <a:buFont typeface="Wingdings" panose="05000000000000000000" pitchFamily="2" charset="2"/>
              <a:buChar char="§"/>
            </a:pPr>
            <a:r>
              <a:rPr lang="en-US" dirty="0"/>
              <a:t> Main activities: </a:t>
            </a:r>
            <a:br>
              <a:rPr lang="en-US" dirty="0"/>
            </a:br>
            <a:r>
              <a:rPr lang="en-US" dirty="0"/>
              <a:t>· Community mobilization and awareness: household counselling, focus group discussion… </a:t>
            </a:r>
            <a:r>
              <a:rPr lang="fr-FR" dirty="0"/>
              <a:t> </a:t>
            </a:r>
            <a:r>
              <a:rPr lang="fr-FR" sz="2000" i="1" dirty="0">
                <a:solidFill>
                  <a:srgbClr val="0070C0"/>
                </a:solidFill>
              </a:rPr>
              <a:t>Mobilisation et sensibilisation des communautés : visites à domicile, groupes de discussion… </a:t>
            </a:r>
            <a:br>
              <a:rPr lang="en-US" i="1" dirty="0">
                <a:solidFill>
                  <a:srgbClr val="0070C0"/>
                </a:solidFill>
              </a:rPr>
            </a:br>
            <a:r>
              <a:rPr lang="en-US" dirty="0"/>
              <a:t>· Strengthening the health facilities (including “Village Clinics”): improving staffing levels through lobbying and advocacy, improving staff capacities, donation of equipment/materials and construction of vital structures </a:t>
            </a:r>
            <a:r>
              <a:rPr lang="fr-FR" sz="2100" i="1" dirty="0">
                <a:solidFill>
                  <a:srgbClr val="0070C0"/>
                </a:solidFill>
              </a:rPr>
              <a:t>Renforcement des structures de santé (y compris les « cliniques villageoises») : lobbying, renforcement des capacités du personnel, dons de matériel et construction d’infrastructures essentielles </a:t>
            </a:r>
            <a:br>
              <a:rPr lang="en-US" sz="2100" i="1" dirty="0">
                <a:solidFill>
                  <a:srgbClr val="0070C0"/>
                </a:solidFill>
              </a:rPr>
            </a:br>
            <a:r>
              <a:rPr lang="en-US" dirty="0"/>
              <a:t>· Flexible support to and close collaboration with the District Hospital Office (DHO) </a:t>
            </a:r>
            <a:r>
              <a:rPr lang="fr-FR" sz="2100" i="1" dirty="0">
                <a:solidFill>
                  <a:srgbClr val="0070C0"/>
                </a:solidFill>
              </a:rPr>
              <a:t>Soutien flexible et collaboration étroite avec le Service de Santé du district</a:t>
            </a:r>
            <a:endParaRPr lang="en-US" sz="2100" i="1" dirty="0">
              <a:solidFill>
                <a:srgbClr val="0070C0"/>
              </a:solidFill>
            </a:endParaRPr>
          </a:p>
        </p:txBody>
      </p:sp>
    </p:spTree>
    <p:extLst>
      <p:ext uri="{BB962C8B-B14F-4D97-AF65-F5344CB8AC3E}">
        <p14:creationId xmlns:p14="http://schemas.microsoft.com/office/powerpoint/2010/main" val="288807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 Why This question was interesting to evaluate? </a:t>
            </a:r>
            <a:r>
              <a:rPr lang="en-US" sz="4400" i="1" dirty="0" err="1">
                <a:solidFill>
                  <a:srgbClr val="0070C0"/>
                </a:solidFill>
              </a:rPr>
              <a:t>Pourquoi</a:t>
            </a:r>
            <a:r>
              <a:rPr lang="en-US" sz="4400" i="1" dirty="0">
                <a:solidFill>
                  <a:srgbClr val="0070C0"/>
                </a:solidFill>
              </a:rPr>
              <a:t> </a:t>
            </a:r>
            <a:r>
              <a:rPr lang="en-US" sz="4400" i="1" dirty="0" err="1">
                <a:solidFill>
                  <a:srgbClr val="0070C0"/>
                </a:solidFill>
              </a:rPr>
              <a:t>cette</a:t>
            </a:r>
            <a:r>
              <a:rPr lang="en-US" sz="4400" i="1" dirty="0">
                <a:solidFill>
                  <a:srgbClr val="0070C0"/>
                </a:solidFill>
              </a:rPr>
              <a:t> question ?</a:t>
            </a:r>
            <a:br>
              <a:rPr lang="en-US" dirty="0"/>
            </a:br>
            <a:endParaRPr lang="en-US" dirty="0"/>
          </a:p>
        </p:txBody>
      </p:sp>
      <p:sp>
        <p:nvSpPr>
          <p:cNvPr id="3" name="Content Placeholder 2"/>
          <p:cNvSpPr>
            <a:spLocks noGrp="1"/>
          </p:cNvSpPr>
          <p:nvPr>
            <p:ph idx="1"/>
          </p:nvPr>
        </p:nvSpPr>
        <p:spPr>
          <a:xfrm>
            <a:off x="676656" y="2011680"/>
            <a:ext cx="10753725" cy="4279938"/>
          </a:xfrm>
        </p:spPr>
        <p:txBody>
          <a:bodyPr>
            <a:normAutofit/>
          </a:bodyPr>
          <a:lstStyle/>
          <a:p>
            <a:pPr>
              <a:buFont typeface="Wingdings" panose="05000000000000000000" pitchFamily="2" charset="2"/>
              <a:buChar char="§"/>
            </a:pPr>
            <a:r>
              <a:rPr lang="en-US" dirty="0"/>
              <a:t>The Program in Malawi has invested hugely on material support and constructions over the past years </a:t>
            </a:r>
            <a:r>
              <a:rPr lang="fr-FR" sz="2000" i="1" dirty="0">
                <a:solidFill>
                  <a:srgbClr val="0070C0"/>
                </a:solidFill>
              </a:rPr>
              <a:t>Au cours des dernières années, le programme Malawi a consacré d'importants moyens à l’appui matériel et aux constructions.</a:t>
            </a:r>
            <a:endParaRPr lang="en-US" sz="2000" i="1" dirty="0">
              <a:solidFill>
                <a:srgbClr val="0070C0"/>
              </a:solidFill>
            </a:endParaRPr>
          </a:p>
          <a:p>
            <a:pPr>
              <a:buFont typeface="Wingdings" panose="05000000000000000000" pitchFamily="2" charset="2"/>
              <a:buChar char="§"/>
            </a:pPr>
            <a:r>
              <a:rPr lang="en-US" dirty="0"/>
              <a:t>It was therefore necessary to assess: </a:t>
            </a:r>
            <a:r>
              <a:rPr lang="en-US" sz="2000" i="1" dirty="0">
                <a:solidFill>
                  <a:srgbClr val="0070C0"/>
                </a:solidFill>
              </a:rPr>
              <a:t>Il</a:t>
            </a:r>
            <a:r>
              <a:rPr lang="fr-FR" sz="2000" i="1" dirty="0">
                <a:solidFill>
                  <a:srgbClr val="0070C0"/>
                </a:solidFill>
              </a:rPr>
              <a:t> était donc nécessaire d'évaluer :</a:t>
            </a:r>
            <a:endParaRPr lang="en-US" sz="2000" i="1" dirty="0">
              <a:solidFill>
                <a:srgbClr val="0070C0"/>
              </a:solidFill>
            </a:endParaRPr>
          </a:p>
          <a:p>
            <a:pPr marL="0" indent="0">
              <a:buNone/>
            </a:pPr>
            <a:r>
              <a:rPr lang="en-US" dirty="0"/>
              <a:t>        1. If the investment is sustainable, need to continue or stop </a:t>
            </a:r>
          </a:p>
          <a:p>
            <a:pPr marL="531813" indent="192088">
              <a:spcBef>
                <a:spcPts val="0"/>
              </a:spcBef>
              <a:buNone/>
            </a:pPr>
            <a:r>
              <a:rPr lang="fr-FR" sz="2000" i="1" dirty="0">
                <a:solidFill>
                  <a:srgbClr val="0070C0"/>
                </a:solidFill>
              </a:rPr>
              <a:t>Si cet investissement est durable, s'il convient de le poursuivre ou de l'arrêter</a:t>
            </a:r>
            <a:endParaRPr lang="en-US" sz="2000" i="1" dirty="0">
              <a:solidFill>
                <a:srgbClr val="0070C0"/>
              </a:solidFill>
            </a:endParaRPr>
          </a:p>
          <a:p>
            <a:pPr marL="0" indent="0">
              <a:buNone/>
            </a:pPr>
            <a:r>
              <a:rPr lang="en-US" dirty="0"/>
              <a:t>        2. If the investment has an impact towards access and provision of quality care in the rural areas</a:t>
            </a:r>
            <a:r>
              <a:rPr lang="fr-FR" dirty="0"/>
              <a:t> </a:t>
            </a:r>
          </a:p>
          <a:p>
            <a:pPr marL="723900" indent="0">
              <a:spcBef>
                <a:spcPts val="0"/>
              </a:spcBef>
              <a:buNone/>
            </a:pPr>
            <a:r>
              <a:rPr lang="fr-FR" sz="2100" i="1" dirty="0">
                <a:solidFill>
                  <a:srgbClr val="0070C0"/>
                </a:solidFill>
              </a:rPr>
              <a:t>Si cet investissement a un impact sur l'accès à des soins de qualité et leur prestation dans les zones rurales </a:t>
            </a:r>
            <a:endParaRPr lang="en-US" sz="2100" i="1" dirty="0">
              <a:solidFill>
                <a:srgbClr val="0070C0"/>
              </a:solidFill>
            </a:endParaRPr>
          </a:p>
          <a:p>
            <a:pPr marL="0" indent="0">
              <a:buNone/>
            </a:pPr>
            <a:r>
              <a:rPr lang="en-US" dirty="0"/>
              <a:t>        3. If the different methods used on constructions were cost effective </a:t>
            </a:r>
          </a:p>
          <a:p>
            <a:pPr marL="723900" indent="0">
              <a:spcBef>
                <a:spcPts val="0"/>
              </a:spcBef>
              <a:buNone/>
            </a:pPr>
            <a:r>
              <a:rPr lang="fr-FR" sz="2000" i="1" dirty="0">
                <a:solidFill>
                  <a:srgbClr val="0070C0"/>
                </a:solidFill>
              </a:rPr>
              <a:t>Si les différentes méthodes utilisées pour les travaux de construction sont efficientes.</a:t>
            </a:r>
            <a:endParaRPr lang="en-US" sz="2000" i="1" dirty="0">
              <a:solidFill>
                <a:srgbClr val="0070C0"/>
              </a:solidFill>
            </a:endParaRPr>
          </a:p>
        </p:txBody>
      </p:sp>
    </p:spTree>
    <p:extLst>
      <p:ext uri="{BB962C8B-B14F-4D97-AF65-F5344CB8AC3E}">
        <p14:creationId xmlns:p14="http://schemas.microsoft.com/office/powerpoint/2010/main" val="1197676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107822"/>
            <a:ext cx="10772775" cy="1658198"/>
          </a:xfrm>
        </p:spPr>
        <p:txBody>
          <a:bodyPr/>
          <a:lstStyle/>
          <a:p>
            <a:r>
              <a:rPr lang="en-US" dirty="0"/>
              <a:t>3. The Action Plan</a:t>
            </a:r>
          </a:p>
        </p:txBody>
      </p:sp>
      <p:sp>
        <p:nvSpPr>
          <p:cNvPr id="3" name="Content Placeholder 2"/>
          <p:cNvSpPr>
            <a:spLocks noGrp="1"/>
          </p:cNvSpPr>
          <p:nvPr>
            <p:ph idx="1"/>
          </p:nvPr>
        </p:nvSpPr>
        <p:spPr>
          <a:xfrm>
            <a:off x="676274" y="1766020"/>
            <a:ext cx="10753725" cy="4743962"/>
          </a:xfrm>
        </p:spPr>
        <p:txBody>
          <a:bodyPr>
            <a:normAutofit/>
          </a:bodyPr>
          <a:lstStyle/>
          <a:p>
            <a:pPr>
              <a:buFont typeface="Wingdings" panose="05000000000000000000" pitchFamily="2" charset="2"/>
              <a:buChar char="§"/>
            </a:pPr>
            <a:r>
              <a:rPr lang="en-US" dirty="0"/>
              <a:t> The review of the various donations and constructions by the team (from field reports, Diame accounting and other sources) was done. </a:t>
            </a:r>
            <a:r>
              <a:rPr lang="fr-FR" sz="2000" i="1" dirty="0">
                <a:solidFill>
                  <a:srgbClr val="0070C0"/>
                </a:solidFill>
              </a:rPr>
              <a:t>Analyse des différentes donations et construction réalisées par l'équipe (à partir des rapports de terrain, de la comptabilité de </a:t>
            </a:r>
            <a:r>
              <a:rPr lang="fr-FR" sz="2000" i="1" dirty="0" err="1">
                <a:solidFill>
                  <a:srgbClr val="0070C0"/>
                </a:solidFill>
              </a:rPr>
              <a:t>Diame</a:t>
            </a:r>
            <a:r>
              <a:rPr lang="fr-FR" sz="2000" i="1" dirty="0">
                <a:solidFill>
                  <a:srgbClr val="0070C0"/>
                </a:solidFill>
              </a:rPr>
              <a:t> et d'autres sources)</a:t>
            </a:r>
            <a:endParaRPr lang="en-US" sz="2000" i="1" dirty="0">
              <a:solidFill>
                <a:srgbClr val="0070C0"/>
              </a:solidFill>
            </a:endParaRPr>
          </a:p>
          <a:p>
            <a:pPr>
              <a:buFont typeface="Wingdings" panose="05000000000000000000" pitchFamily="2" charset="2"/>
              <a:buChar char="§"/>
            </a:pPr>
            <a:r>
              <a:rPr lang="en-US" dirty="0"/>
              <a:t> A list of all donations and construction was established. </a:t>
            </a:r>
            <a:r>
              <a:rPr lang="fr-FR" i="1" dirty="0">
                <a:solidFill>
                  <a:srgbClr val="0070C0"/>
                </a:solidFill>
              </a:rPr>
              <a:t>Liste de tous les dons et travaux de construction.</a:t>
            </a:r>
            <a:endParaRPr lang="en-US" i="1" dirty="0">
              <a:solidFill>
                <a:srgbClr val="0070C0"/>
              </a:solidFill>
            </a:endParaRPr>
          </a:p>
          <a:p>
            <a:pPr>
              <a:buFont typeface="Wingdings" panose="05000000000000000000" pitchFamily="2" charset="2"/>
              <a:buChar char="§"/>
            </a:pPr>
            <a:r>
              <a:rPr lang="en-US" dirty="0"/>
              <a:t> Visits to the various health facilities to assess if the donations and constructions are still in use. </a:t>
            </a:r>
            <a:r>
              <a:rPr lang="en-US" i="1" dirty="0">
                <a:solidFill>
                  <a:srgbClr val="0070C0"/>
                </a:solidFill>
              </a:rPr>
              <a:t>Vi</a:t>
            </a:r>
            <a:r>
              <a:rPr lang="fr-FR" i="1" dirty="0">
                <a:solidFill>
                  <a:srgbClr val="0070C0"/>
                </a:solidFill>
              </a:rPr>
              <a:t>sites dans les différentes structures de santé afin de vérifier si les donations et les constructions sont toujours utilisés.</a:t>
            </a:r>
            <a:endParaRPr lang="en-US" i="1" dirty="0">
              <a:solidFill>
                <a:srgbClr val="0070C0"/>
              </a:solidFill>
            </a:endParaRPr>
          </a:p>
          <a:p>
            <a:pPr>
              <a:buFont typeface="Wingdings" panose="05000000000000000000" pitchFamily="2" charset="2"/>
              <a:buChar char="§"/>
            </a:pPr>
            <a:r>
              <a:rPr lang="en-US" dirty="0"/>
              <a:t> Brainstorming in each team about the findings. </a:t>
            </a:r>
            <a:r>
              <a:rPr lang="en-US" i="1" dirty="0">
                <a:solidFill>
                  <a:srgbClr val="0070C0"/>
                </a:solidFill>
              </a:rPr>
              <a:t>Brainstorming </a:t>
            </a:r>
            <a:r>
              <a:rPr lang="en-US" i="1" dirty="0" err="1">
                <a:solidFill>
                  <a:srgbClr val="0070C0"/>
                </a:solidFill>
              </a:rPr>
              <a:t>dans</a:t>
            </a:r>
            <a:r>
              <a:rPr lang="en-US" i="1" dirty="0">
                <a:solidFill>
                  <a:srgbClr val="0070C0"/>
                </a:solidFill>
              </a:rPr>
              <a:t> </a:t>
            </a:r>
            <a:r>
              <a:rPr lang="en-US" i="1" dirty="0" err="1">
                <a:solidFill>
                  <a:srgbClr val="0070C0"/>
                </a:solidFill>
              </a:rPr>
              <a:t>chaque</a:t>
            </a:r>
            <a:r>
              <a:rPr lang="en-US" i="1" dirty="0">
                <a:solidFill>
                  <a:srgbClr val="0070C0"/>
                </a:solidFill>
              </a:rPr>
              <a:t> </a:t>
            </a:r>
            <a:r>
              <a:rPr lang="en-US" i="1" dirty="0" err="1">
                <a:solidFill>
                  <a:srgbClr val="0070C0"/>
                </a:solidFill>
              </a:rPr>
              <a:t>équipe</a:t>
            </a:r>
            <a:r>
              <a:rPr lang="en-US" i="1" dirty="0">
                <a:solidFill>
                  <a:srgbClr val="0070C0"/>
                </a:solidFill>
              </a:rPr>
              <a:t> sur les conclusions</a:t>
            </a:r>
          </a:p>
          <a:p>
            <a:pPr>
              <a:buFont typeface="Wingdings" panose="05000000000000000000" pitchFamily="2" charset="2"/>
              <a:buChar char="§"/>
            </a:pPr>
            <a:r>
              <a:rPr lang="en-US" dirty="0"/>
              <a:t> The report was generated to conclude on the findings. </a:t>
            </a:r>
            <a:r>
              <a:rPr lang="fr-FR" i="1" dirty="0">
                <a:solidFill>
                  <a:srgbClr val="0070C0"/>
                </a:solidFill>
              </a:rPr>
              <a:t>Un rapport a été rédigé présentant les conclusions de cette analyse.</a:t>
            </a:r>
            <a:endParaRPr lang="en-US" i="1" dirty="0">
              <a:solidFill>
                <a:srgbClr val="0070C0"/>
              </a:solidFill>
            </a:endParaRPr>
          </a:p>
        </p:txBody>
      </p:sp>
    </p:spTree>
    <p:extLst>
      <p:ext uri="{BB962C8B-B14F-4D97-AF65-F5344CB8AC3E}">
        <p14:creationId xmlns:p14="http://schemas.microsoft.com/office/powerpoint/2010/main" val="998131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12" y="519288"/>
            <a:ext cx="10772775" cy="814353"/>
          </a:xfrm>
        </p:spPr>
        <p:txBody>
          <a:bodyPr>
            <a:noAutofit/>
          </a:bodyPr>
          <a:lstStyle/>
          <a:p>
            <a:r>
              <a:rPr lang="en-US" sz="4400" dirty="0"/>
              <a:t>3. Example of donations and constructions / renovations since 2014 </a:t>
            </a:r>
            <a:br>
              <a:rPr lang="en-US" sz="4400" dirty="0"/>
            </a:br>
            <a:r>
              <a:rPr lang="en-US" sz="3200" i="1" dirty="0" err="1">
                <a:solidFill>
                  <a:srgbClr val="0070C0"/>
                </a:solidFill>
              </a:rPr>
              <a:t>Exemples</a:t>
            </a:r>
            <a:r>
              <a:rPr lang="en-US" sz="3200" i="1" dirty="0">
                <a:solidFill>
                  <a:srgbClr val="0070C0"/>
                </a:solidFill>
              </a:rPr>
              <a:t> de donations et de constructions/</a:t>
            </a:r>
            <a:r>
              <a:rPr lang="en-US" sz="3200" i="1" dirty="0" err="1">
                <a:solidFill>
                  <a:srgbClr val="0070C0"/>
                </a:solidFill>
              </a:rPr>
              <a:t>réhabilitations</a:t>
            </a:r>
            <a:r>
              <a:rPr lang="en-US" sz="3200" i="1" dirty="0">
                <a:solidFill>
                  <a:srgbClr val="0070C0"/>
                </a:solidFill>
              </a:rPr>
              <a:t> </a:t>
            </a:r>
            <a:r>
              <a:rPr lang="en-US" sz="3200" i="1" dirty="0" err="1">
                <a:solidFill>
                  <a:srgbClr val="0070C0"/>
                </a:solidFill>
              </a:rPr>
              <a:t>depuis</a:t>
            </a:r>
            <a:r>
              <a:rPr lang="en-US" sz="3200" i="1" dirty="0">
                <a:solidFill>
                  <a:srgbClr val="0070C0"/>
                </a:solidFill>
              </a:rPr>
              <a:t> 2014</a:t>
            </a:r>
          </a:p>
        </p:txBody>
      </p:sp>
      <p:sp>
        <p:nvSpPr>
          <p:cNvPr id="3" name="Content Placeholder 2"/>
          <p:cNvSpPr>
            <a:spLocks noGrp="1"/>
          </p:cNvSpPr>
          <p:nvPr>
            <p:ph idx="1"/>
          </p:nvPr>
        </p:nvSpPr>
        <p:spPr>
          <a:xfrm>
            <a:off x="709612" y="2101755"/>
            <a:ext cx="5386388" cy="4637711"/>
          </a:xfrm>
        </p:spPr>
        <p:txBody>
          <a:bodyPr>
            <a:normAutofit fontScale="92500" lnSpcReduction="10000"/>
          </a:bodyPr>
          <a:lstStyle/>
          <a:p>
            <a:pPr marL="0" indent="0">
              <a:buNone/>
            </a:pPr>
            <a:r>
              <a:rPr lang="en-US" sz="1900" b="1" dirty="0">
                <a:solidFill>
                  <a:schemeClr val="accent1"/>
                </a:solidFill>
              </a:rPr>
              <a:t>Materials / equipment donated to various health facilities: </a:t>
            </a:r>
            <a:r>
              <a:rPr lang="en-US" sz="1900" b="1" i="1" dirty="0">
                <a:solidFill>
                  <a:srgbClr val="0070C0"/>
                </a:solidFill>
              </a:rPr>
              <a:t>Donations</a:t>
            </a:r>
            <a:r>
              <a:rPr lang="en-US" sz="1900" b="1" dirty="0">
                <a:solidFill>
                  <a:schemeClr val="accent1"/>
                </a:solidFill>
              </a:rPr>
              <a:t> </a:t>
            </a:r>
          </a:p>
          <a:p>
            <a:pPr marL="514350" indent="-514350">
              <a:buFont typeface="+mj-lt"/>
              <a:buAutoNum type="romanUcPeriod"/>
            </a:pPr>
            <a:r>
              <a:rPr lang="en-US" sz="1900" dirty="0"/>
              <a:t>Gas powered </a:t>
            </a:r>
            <a:r>
              <a:rPr lang="en-US" sz="1900" dirty="0" err="1"/>
              <a:t>sterilisers</a:t>
            </a:r>
            <a:r>
              <a:rPr lang="en-US" sz="1900" dirty="0"/>
              <a:t> </a:t>
            </a:r>
            <a:r>
              <a:rPr lang="en-US" sz="1900" i="1" dirty="0" err="1">
                <a:solidFill>
                  <a:srgbClr val="0070C0"/>
                </a:solidFill>
              </a:rPr>
              <a:t>Stérilisateurs</a:t>
            </a:r>
            <a:r>
              <a:rPr lang="en-US" sz="1900" i="1" dirty="0">
                <a:solidFill>
                  <a:srgbClr val="0070C0"/>
                </a:solidFill>
              </a:rPr>
              <a:t> à </a:t>
            </a:r>
            <a:r>
              <a:rPr lang="en-US" sz="1900" i="1" dirty="0" err="1">
                <a:solidFill>
                  <a:srgbClr val="0070C0"/>
                </a:solidFill>
              </a:rPr>
              <a:t>gaz</a:t>
            </a:r>
            <a:endParaRPr lang="en-US" sz="1900" i="1" dirty="0">
              <a:solidFill>
                <a:srgbClr val="0070C0"/>
              </a:solidFill>
            </a:endParaRPr>
          </a:p>
          <a:p>
            <a:pPr marL="514350" indent="-514350">
              <a:buFont typeface="+mj-lt"/>
              <a:buAutoNum type="romanUcPeriod"/>
            </a:pPr>
            <a:r>
              <a:rPr lang="en-US" sz="1900" dirty="0"/>
              <a:t>Gloves </a:t>
            </a:r>
            <a:r>
              <a:rPr lang="en-US" sz="1900" i="1" dirty="0">
                <a:solidFill>
                  <a:srgbClr val="0070C0"/>
                </a:solidFill>
              </a:rPr>
              <a:t>Gants</a:t>
            </a:r>
          </a:p>
          <a:p>
            <a:pPr marL="514350" indent="-514350">
              <a:buFont typeface="+mj-lt"/>
              <a:buAutoNum type="romanUcPeriod"/>
            </a:pPr>
            <a:r>
              <a:rPr lang="en-US" sz="1900" dirty="0"/>
              <a:t>Stationery (</a:t>
            </a:r>
            <a:r>
              <a:rPr lang="en-US" sz="1900" dirty="0" err="1"/>
              <a:t>labour</a:t>
            </a:r>
            <a:r>
              <a:rPr lang="en-US" sz="1900" dirty="0"/>
              <a:t> graphs and nursery admission forms) </a:t>
            </a:r>
            <a:r>
              <a:rPr lang="en-US" sz="1900" i="1" dirty="0" err="1">
                <a:solidFill>
                  <a:srgbClr val="0070C0"/>
                </a:solidFill>
              </a:rPr>
              <a:t>Fournitures</a:t>
            </a:r>
            <a:r>
              <a:rPr lang="en-US" sz="1900" i="1" dirty="0">
                <a:solidFill>
                  <a:srgbClr val="0070C0"/>
                </a:solidFill>
              </a:rPr>
              <a:t> </a:t>
            </a:r>
            <a:r>
              <a:rPr lang="en-US" sz="1900" i="1" dirty="0" err="1">
                <a:solidFill>
                  <a:srgbClr val="0070C0"/>
                </a:solidFill>
              </a:rPr>
              <a:t>papier</a:t>
            </a:r>
            <a:r>
              <a:rPr lang="en-US" sz="1900" i="1" dirty="0">
                <a:solidFill>
                  <a:srgbClr val="0070C0"/>
                </a:solidFill>
              </a:rPr>
              <a:t> (partogrammes, </a:t>
            </a:r>
            <a:r>
              <a:rPr lang="en-US" sz="1900" i="1" dirty="0" err="1">
                <a:solidFill>
                  <a:srgbClr val="0070C0"/>
                </a:solidFill>
              </a:rPr>
              <a:t>formulaires</a:t>
            </a:r>
            <a:r>
              <a:rPr lang="en-US" sz="1900" i="1" dirty="0">
                <a:solidFill>
                  <a:srgbClr val="0070C0"/>
                </a:solidFill>
              </a:rPr>
              <a:t>, etc.)</a:t>
            </a:r>
          </a:p>
          <a:p>
            <a:pPr marL="514350" indent="-514350">
              <a:buFont typeface="+mj-lt"/>
              <a:buAutoNum type="romanUcPeriod"/>
            </a:pPr>
            <a:r>
              <a:rPr lang="en-US" sz="1900" dirty="0"/>
              <a:t>Vital Signs equipment (blood pressure machines, thermometers) </a:t>
            </a:r>
            <a:r>
              <a:rPr lang="en-US" sz="1900" i="1" dirty="0" err="1">
                <a:solidFill>
                  <a:srgbClr val="0070C0"/>
                </a:solidFill>
              </a:rPr>
              <a:t>Appareil</a:t>
            </a:r>
            <a:r>
              <a:rPr lang="en-US" sz="1900" i="1" dirty="0">
                <a:solidFill>
                  <a:srgbClr val="0070C0"/>
                </a:solidFill>
              </a:rPr>
              <a:t> de tension, </a:t>
            </a:r>
            <a:r>
              <a:rPr lang="en-US" sz="1900" i="1" dirty="0" err="1">
                <a:solidFill>
                  <a:srgbClr val="0070C0"/>
                </a:solidFill>
              </a:rPr>
              <a:t>thermomètres</a:t>
            </a:r>
            <a:r>
              <a:rPr lang="en-US" sz="1900" i="1" dirty="0">
                <a:solidFill>
                  <a:srgbClr val="0070C0"/>
                </a:solidFill>
              </a:rPr>
              <a:t>, etc.</a:t>
            </a:r>
          </a:p>
          <a:p>
            <a:pPr marL="514350" indent="-514350">
              <a:buFont typeface="+mj-lt"/>
              <a:buAutoNum type="romanUcPeriod"/>
            </a:pPr>
            <a:r>
              <a:rPr lang="en-US" sz="1900" dirty="0"/>
              <a:t>Mattresses (delivery and postnatal) </a:t>
            </a:r>
            <a:r>
              <a:rPr lang="en-US" sz="1900" i="1" dirty="0" err="1">
                <a:solidFill>
                  <a:srgbClr val="0070C0"/>
                </a:solidFill>
              </a:rPr>
              <a:t>Matelas</a:t>
            </a:r>
            <a:endParaRPr lang="en-US" sz="1900" i="1" dirty="0">
              <a:solidFill>
                <a:srgbClr val="0070C0"/>
              </a:solidFill>
            </a:endParaRPr>
          </a:p>
          <a:p>
            <a:pPr marL="514350" indent="-514350">
              <a:buFont typeface="+mj-lt"/>
              <a:buAutoNum type="romanUcPeriod"/>
            </a:pPr>
            <a:r>
              <a:rPr lang="en-US" sz="1900" dirty="0"/>
              <a:t>Baby and adult weighing scales </a:t>
            </a:r>
            <a:r>
              <a:rPr lang="en-US" sz="1900" i="1" dirty="0">
                <a:solidFill>
                  <a:srgbClr val="0070C0"/>
                </a:solidFill>
              </a:rPr>
              <a:t>Balances</a:t>
            </a:r>
          </a:p>
          <a:p>
            <a:pPr marL="514350" indent="-514350">
              <a:buFont typeface="+mj-lt"/>
              <a:buAutoNum type="romanUcPeriod"/>
            </a:pPr>
            <a:r>
              <a:rPr lang="en-US" sz="1900" dirty="0"/>
              <a:t>Resuscitation kits </a:t>
            </a:r>
            <a:r>
              <a:rPr lang="en-US" sz="1900" i="1" dirty="0">
                <a:solidFill>
                  <a:srgbClr val="0070C0"/>
                </a:solidFill>
              </a:rPr>
              <a:t>Kit de reanimation nouveau-né</a:t>
            </a:r>
          </a:p>
          <a:p>
            <a:pPr marL="514350" indent="-514350">
              <a:buFont typeface="+mj-lt"/>
              <a:buAutoNum type="romanUcPeriod"/>
            </a:pPr>
            <a:r>
              <a:rPr lang="en-US" sz="1900" dirty="0"/>
              <a:t>Drug boxes </a:t>
            </a:r>
            <a:r>
              <a:rPr lang="en-US" sz="1900" i="1" dirty="0" err="1">
                <a:solidFill>
                  <a:srgbClr val="0070C0"/>
                </a:solidFill>
              </a:rPr>
              <a:t>Boite</a:t>
            </a:r>
            <a:r>
              <a:rPr lang="en-US" sz="1900" i="1" dirty="0">
                <a:solidFill>
                  <a:srgbClr val="0070C0"/>
                </a:solidFill>
              </a:rPr>
              <a:t> à medicaments (pour </a:t>
            </a:r>
            <a:r>
              <a:rPr lang="en-US" sz="1900" i="1" dirty="0" err="1">
                <a:solidFill>
                  <a:srgbClr val="0070C0"/>
                </a:solidFill>
              </a:rPr>
              <a:t>cliniques</a:t>
            </a:r>
            <a:r>
              <a:rPr lang="en-US" sz="1900" i="1" dirty="0">
                <a:solidFill>
                  <a:srgbClr val="0070C0"/>
                </a:solidFill>
              </a:rPr>
              <a:t> </a:t>
            </a:r>
            <a:r>
              <a:rPr lang="en-US" sz="1900" i="1" dirty="0" err="1">
                <a:solidFill>
                  <a:srgbClr val="0070C0"/>
                </a:solidFill>
              </a:rPr>
              <a:t>villageoises</a:t>
            </a:r>
            <a:r>
              <a:rPr lang="en-US" sz="1900" i="1" dirty="0">
                <a:solidFill>
                  <a:srgbClr val="0070C0"/>
                </a:solidFill>
              </a:rPr>
              <a:t>)</a:t>
            </a:r>
          </a:p>
          <a:p>
            <a:pPr marL="514350" indent="-514350">
              <a:buFont typeface="+mj-lt"/>
              <a:buAutoNum type="romanUcPeriod"/>
            </a:pPr>
            <a:endParaRPr lang="en-US" dirty="0"/>
          </a:p>
          <a:p>
            <a:pPr marL="514350" indent="-514350">
              <a:buFont typeface="+mj-lt"/>
              <a:buAutoNum type="romanUcPeriod"/>
            </a:pPr>
            <a:endParaRPr lang="en-US" dirty="0"/>
          </a:p>
        </p:txBody>
      </p:sp>
      <p:sp>
        <p:nvSpPr>
          <p:cNvPr id="4" name="Content Placeholder 2">
            <a:extLst>
              <a:ext uri="{FF2B5EF4-FFF2-40B4-BE49-F238E27FC236}">
                <a16:creationId xmlns:a16="http://schemas.microsoft.com/office/drawing/2014/main" id="{CAB4296D-D277-9E54-72D0-E9B0C0B8A07C}"/>
              </a:ext>
            </a:extLst>
          </p:cNvPr>
          <p:cNvSpPr txBox="1">
            <a:spLocks/>
          </p:cNvSpPr>
          <p:nvPr/>
        </p:nvSpPr>
        <p:spPr>
          <a:xfrm>
            <a:off x="6213429" y="2101755"/>
            <a:ext cx="5268958" cy="4598843"/>
          </a:xfrm>
          <a:prstGeom prst="rect">
            <a:avLst/>
          </a:prstGeom>
        </p:spPr>
        <p:txBody>
          <a:bodyPr vert="horz" lIns="91440" tIns="45720" rIns="91440" bIns="45720" rtlCol="0">
            <a:normAutofit lnSpcReduction="100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sz="1900" b="1" dirty="0">
                <a:solidFill>
                  <a:schemeClr val="accent1"/>
                </a:solidFill>
              </a:rPr>
              <a:t>Main constructions done: </a:t>
            </a:r>
            <a:r>
              <a:rPr lang="en-US" sz="1800" b="1" i="1" dirty="0" err="1">
                <a:solidFill>
                  <a:srgbClr val="0070C0"/>
                </a:solidFill>
              </a:rPr>
              <a:t>Principales</a:t>
            </a:r>
            <a:r>
              <a:rPr lang="en-US" sz="1800" b="1" i="1" dirty="0">
                <a:solidFill>
                  <a:srgbClr val="0070C0"/>
                </a:solidFill>
              </a:rPr>
              <a:t> constructions</a:t>
            </a:r>
          </a:p>
          <a:p>
            <a:pPr marL="514350" indent="-514350">
              <a:buFont typeface="+mj-lt"/>
              <a:buAutoNum type="romanUcPeriod"/>
            </a:pPr>
            <a:r>
              <a:rPr lang="en-US" sz="1900" dirty="0"/>
              <a:t>Village clinic shelters </a:t>
            </a:r>
            <a:r>
              <a:rPr lang="en-US" sz="1900" i="1" dirty="0">
                <a:solidFill>
                  <a:srgbClr val="0070C0"/>
                </a:solidFill>
              </a:rPr>
              <a:t>Structure pour Clinique </a:t>
            </a:r>
            <a:r>
              <a:rPr lang="en-US" sz="1900" i="1" dirty="0" err="1">
                <a:solidFill>
                  <a:srgbClr val="0070C0"/>
                </a:solidFill>
              </a:rPr>
              <a:t>villageoise</a:t>
            </a:r>
            <a:endParaRPr lang="en-US" sz="1900" i="1" dirty="0">
              <a:solidFill>
                <a:srgbClr val="0070C0"/>
              </a:solidFill>
            </a:endParaRPr>
          </a:p>
          <a:p>
            <a:pPr marL="514350" indent="-514350">
              <a:buFont typeface="+mj-lt"/>
              <a:buAutoNum type="romanUcPeriod"/>
            </a:pPr>
            <a:r>
              <a:rPr lang="en-US" sz="1900" dirty="0"/>
              <a:t>Maternity wings </a:t>
            </a:r>
            <a:r>
              <a:rPr lang="en-US" sz="1900" i="1" dirty="0" err="1">
                <a:solidFill>
                  <a:srgbClr val="0070C0"/>
                </a:solidFill>
              </a:rPr>
              <a:t>Maternité</a:t>
            </a:r>
            <a:endParaRPr lang="en-US" sz="1900" i="1" dirty="0">
              <a:solidFill>
                <a:srgbClr val="0070C0"/>
              </a:solidFill>
            </a:endParaRPr>
          </a:p>
          <a:p>
            <a:pPr marL="514350" indent="-514350">
              <a:buFont typeface="+mj-lt"/>
              <a:buAutoNum type="romanUcPeriod"/>
            </a:pPr>
            <a:r>
              <a:rPr lang="en-US" sz="1900" dirty="0"/>
              <a:t>Pregnant women waiting Homes </a:t>
            </a:r>
            <a:r>
              <a:rPr lang="en-US" sz="1900" i="1" dirty="0" err="1">
                <a:solidFill>
                  <a:srgbClr val="0070C0"/>
                </a:solidFill>
              </a:rPr>
              <a:t>Maison</a:t>
            </a:r>
            <a:r>
              <a:rPr lang="en-US" sz="1900" i="1" dirty="0">
                <a:solidFill>
                  <a:srgbClr val="0070C0"/>
                </a:solidFill>
              </a:rPr>
              <a:t> </a:t>
            </a:r>
            <a:r>
              <a:rPr lang="en-US" sz="1900" i="1" dirty="0" err="1">
                <a:solidFill>
                  <a:srgbClr val="0070C0"/>
                </a:solidFill>
              </a:rPr>
              <a:t>d’attente</a:t>
            </a:r>
            <a:r>
              <a:rPr lang="en-US" sz="1900" i="1" dirty="0">
                <a:solidFill>
                  <a:srgbClr val="0070C0"/>
                </a:solidFill>
              </a:rPr>
              <a:t> </a:t>
            </a:r>
            <a:r>
              <a:rPr lang="en-US" sz="1900" i="1" dirty="0" err="1">
                <a:solidFill>
                  <a:srgbClr val="0070C0"/>
                </a:solidFill>
              </a:rPr>
              <a:t>préaccouchement</a:t>
            </a:r>
            <a:endParaRPr lang="en-US" sz="1900" i="1" dirty="0">
              <a:solidFill>
                <a:srgbClr val="0070C0"/>
              </a:solidFill>
            </a:endParaRPr>
          </a:p>
          <a:p>
            <a:pPr marL="514350" indent="-514350">
              <a:buFont typeface="+mj-lt"/>
              <a:buAutoNum type="romanUcPeriod"/>
            </a:pPr>
            <a:r>
              <a:rPr lang="en-US" sz="1900" dirty="0"/>
              <a:t>Staff houses </a:t>
            </a:r>
            <a:r>
              <a:rPr lang="en-US" sz="1900" i="1" dirty="0" err="1">
                <a:solidFill>
                  <a:srgbClr val="0070C0"/>
                </a:solidFill>
              </a:rPr>
              <a:t>Maison</a:t>
            </a:r>
            <a:r>
              <a:rPr lang="en-US" sz="1900" i="1" dirty="0">
                <a:solidFill>
                  <a:srgbClr val="0070C0"/>
                </a:solidFill>
              </a:rPr>
              <a:t> de personnel </a:t>
            </a:r>
            <a:r>
              <a:rPr lang="en-US" sz="1900" i="1" dirty="0" err="1">
                <a:solidFill>
                  <a:srgbClr val="0070C0"/>
                </a:solidFill>
              </a:rPr>
              <a:t>soignant</a:t>
            </a:r>
            <a:endParaRPr lang="en-US" sz="1900" i="1" dirty="0">
              <a:solidFill>
                <a:srgbClr val="0070C0"/>
              </a:solidFill>
            </a:endParaRPr>
          </a:p>
          <a:p>
            <a:pPr marL="514350" indent="-514350">
              <a:buFont typeface="+mj-lt"/>
              <a:buAutoNum type="romanUcPeriod"/>
            </a:pPr>
            <a:r>
              <a:rPr lang="en-US" sz="1900" dirty="0"/>
              <a:t>Electricity installation </a:t>
            </a:r>
            <a:r>
              <a:rPr lang="en-US" sz="1900" dirty="0" err="1">
                <a:solidFill>
                  <a:srgbClr val="0070C0"/>
                </a:solidFill>
              </a:rPr>
              <a:t>Electricité</a:t>
            </a:r>
            <a:endParaRPr lang="en-US" sz="1900" dirty="0">
              <a:solidFill>
                <a:srgbClr val="0070C0"/>
              </a:solidFill>
            </a:endParaRPr>
          </a:p>
          <a:p>
            <a:pPr marL="514350" indent="-514350">
              <a:buFont typeface="+mj-lt"/>
              <a:buAutoNum type="romanUcPeriod"/>
            </a:pPr>
            <a:r>
              <a:rPr lang="en-US" sz="1900" dirty="0"/>
              <a:t>Water Installation in Health facilities </a:t>
            </a:r>
            <a:r>
              <a:rPr lang="en-US" sz="1900" dirty="0">
                <a:solidFill>
                  <a:srgbClr val="0070C0"/>
                </a:solidFill>
              </a:rPr>
              <a:t>Eau courante</a:t>
            </a:r>
          </a:p>
          <a:p>
            <a:pPr marL="514350" indent="-514350">
              <a:buFont typeface="+mj-lt"/>
              <a:buAutoNum type="romanUcPeriod"/>
            </a:pPr>
            <a:r>
              <a:rPr lang="en-US" sz="1900" dirty="0"/>
              <a:t>Nursery ward </a:t>
            </a:r>
          </a:p>
          <a:p>
            <a:pPr marL="514350" indent="-514350">
              <a:buFont typeface="+mj-lt"/>
              <a:buAutoNum type="romanUcPeriod"/>
            </a:pPr>
            <a:r>
              <a:rPr lang="en-US" sz="1900" dirty="0"/>
              <a:t>Waste management structures (placenta pits and incinerators) </a:t>
            </a:r>
            <a:r>
              <a:rPr lang="fr-FR" sz="1900" i="1" dirty="0">
                <a:solidFill>
                  <a:srgbClr val="0070C0"/>
                </a:solidFill>
              </a:rPr>
              <a:t>Aire de gestion des déchets (fosse à placenta, incinérateur)</a:t>
            </a:r>
          </a:p>
        </p:txBody>
      </p:sp>
    </p:spTree>
    <p:extLst>
      <p:ext uri="{BB962C8B-B14F-4D97-AF65-F5344CB8AC3E}">
        <p14:creationId xmlns:p14="http://schemas.microsoft.com/office/powerpoint/2010/main" val="1342486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1" y="482142"/>
            <a:ext cx="10772775" cy="1658198"/>
          </a:xfrm>
        </p:spPr>
        <p:txBody>
          <a:bodyPr>
            <a:normAutofit fontScale="90000"/>
          </a:bodyPr>
          <a:lstStyle/>
          <a:p>
            <a:r>
              <a:rPr lang="en-US" dirty="0"/>
              <a:t>5. List of each support and current status </a:t>
            </a:r>
            <a:br>
              <a:rPr lang="en-US" dirty="0"/>
            </a:br>
            <a:r>
              <a:rPr lang="en-US" sz="4400" i="1" dirty="0" err="1">
                <a:solidFill>
                  <a:srgbClr val="0070C0"/>
                </a:solidFill>
              </a:rPr>
              <a:t>Liste</a:t>
            </a:r>
            <a:r>
              <a:rPr lang="en-US" sz="4400" i="1" dirty="0">
                <a:solidFill>
                  <a:srgbClr val="0070C0"/>
                </a:solidFill>
              </a:rPr>
              <a:t> des </a:t>
            </a:r>
            <a:r>
              <a:rPr lang="en-US" sz="4400" i="1" dirty="0" err="1">
                <a:solidFill>
                  <a:srgbClr val="0070C0"/>
                </a:solidFill>
              </a:rPr>
              <a:t>appuis</a:t>
            </a:r>
            <a:r>
              <a:rPr lang="en-US" sz="4400" i="1" dirty="0">
                <a:solidFill>
                  <a:srgbClr val="0070C0"/>
                </a:solidFill>
              </a:rPr>
              <a:t> </a:t>
            </a:r>
            <a:r>
              <a:rPr lang="en-US" sz="4400" i="1" dirty="0" err="1">
                <a:solidFill>
                  <a:srgbClr val="0070C0"/>
                </a:solidFill>
              </a:rPr>
              <a:t>fournis</a:t>
            </a:r>
            <a:r>
              <a:rPr lang="en-US" sz="4400" i="1" dirty="0">
                <a:solidFill>
                  <a:srgbClr val="0070C0"/>
                </a:solidFill>
              </a:rPr>
              <a:t> et situation </a:t>
            </a:r>
            <a:r>
              <a:rPr lang="en-US" sz="4400" i="1" dirty="0" err="1">
                <a:solidFill>
                  <a:srgbClr val="0070C0"/>
                </a:solidFill>
              </a:rPr>
              <a:t>actuelle</a:t>
            </a:r>
            <a:br>
              <a:rPr lang="en-GB" sz="2200" dirty="0"/>
            </a:br>
            <a:endParaRPr lang="en-US" sz="2200" dirty="0"/>
          </a:p>
        </p:txBody>
      </p:sp>
      <p:sp>
        <p:nvSpPr>
          <p:cNvPr id="6" name="Content Placeholder 2">
            <a:extLst>
              <a:ext uri="{FF2B5EF4-FFF2-40B4-BE49-F238E27FC236}">
                <a16:creationId xmlns:a16="http://schemas.microsoft.com/office/drawing/2014/main" id="{C638C478-F8ED-1AF1-CE37-95422C8A8EE8}"/>
              </a:ext>
            </a:extLst>
          </p:cNvPr>
          <p:cNvSpPr>
            <a:spLocks noGrp="1"/>
          </p:cNvSpPr>
          <p:nvPr>
            <p:ph idx="1"/>
          </p:nvPr>
        </p:nvSpPr>
        <p:spPr>
          <a:xfrm>
            <a:off x="657220" y="2019868"/>
            <a:ext cx="10772775" cy="1351129"/>
          </a:xfrm>
        </p:spPr>
        <p:txBody>
          <a:bodyPr>
            <a:normAutofit fontScale="47500" lnSpcReduction="20000"/>
          </a:bodyPr>
          <a:lstStyle/>
          <a:p>
            <a:pPr>
              <a:buFont typeface="Wingdings" panose="05000000000000000000" pitchFamily="2" charset="2"/>
              <a:buChar char="§"/>
            </a:pPr>
            <a:r>
              <a:rPr lang="en-US" sz="4500" dirty="0"/>
              <a:t> Establishment of the donated materials list in all the catchment health facilities, implying a visit to each area that benefited from a material support to assess status, durability and impact of the donation </a:t>
            </a:r>
          </a:p>
          <a:p>
            <a:pPr marL="0" indent="0">
              <a:buNone/>
            </a:pPr>
            <a:r>
              <a:rPr lang="fr-FR" sz="4500" i="1" dirty="0">
                <a:solidFill>
                  <a:srgbClr val="0070C0"/>
                </a:solidFill>
              </a:rPr>
              <a:t>Établissement de la liste du matériel donné et des constructions, avec une visite dans chaque zone ayant bénéficié d'un soutien matériel afin d'évaluer l'état, la durabilité et l'impact de l’appui</a:t>
            </a:r>
            <a:endParaRPr lang="en-US" dirty="0"/>
          </a:p>
        </p:txBody>
      </p:sp>
      <p:graphicFrame>
        <p:nvGraphicFramePr>
          <p:cNvPr id="7" name="Tableau 6">
            <a:extLst>
              <a:ext uri="{FF2B5EF4-FFF2-40B4-BE49-F238E27FC236}">
                <a16:creationId xmlns:a16="http://schemas.microsoft.com/office/drawing/2014/main" id="{FECBCC4D-6880-CE84-7FDE-BD34A20E9C42}"/>
              </a:ext>
            </a:extLst>
          </p:cNvPr>
          <p:cNvGraphicFramePr>
            <a:graphicFrameLocks noGrp="1"/>
          </p:cNvGraphicFramePr>
          <p:nvPr>
            <p:extLst>
              <p:ext uri="{D42A27DB-BD31-4B8C-83A1-F6EECF244321}">
                <p14:modId xmlns:p14="http://schemas.microsoft.com/office/powerpoint/2010/main" val="3536832047"/>
              </p:ext>
            </p:extLst>
          </p:nvPr>
        </p:nvGraphicFramePr>
        <p:xfrm>
          <a:off x="395962" y="3466532"/>
          <a:ext cx="11295290" cy="3187844"/>
        </p:xfrm>
        <a:graphic>
          <a:graphicData uri="http://schemas.openxmlformats.org/drawingml/2006/table">
            <a:tbl>
              <a:tblPr firstRow="1" firstCol="1" bandRow="1">
                <a:tableStyleId>{5C22544A-7EE6-4342-B048-85BDC9FD1C3A}</a:tableStyleId>
              </a:tblPr>
              <a:tblGrid>
                <a:gridCol w="789927">
                  <a:extLst>
                    <a:ext uri="{9D8B030D-6E8A-4147-A177-3AD203B41FA5}">
                      <a16:colId xmlns:a16="http://schemas.microsoft.com/office/drawing/2014/main" val="327158089"/>
                    </a:ext>
                  </a:extLst>
                </a:gridCol>
                <a:gridCol w="892326">
                  <a:extLst>
                    <a:ext uri="{9D8B030D-6E8A-4147-A177-3AD203B41FA5}">
                      <a16:colId xmlns:a16="http://schemas.microsoft.com/office/drawing/2014/main" val="1853255139"/>
                    </a:ext>
                  </a:extLst>
                </a:gridCol>
                <a:gridCol w="1080243">
                  <a:extLst>
                    <a:ext uri="{9D8B030D-6E8A-4147-A177-3AD203B41FA5}">
                      <a16:colId xmlns:a16="http://schemas.microsoft.com/office/drawing/2014/main" val="3087341539"/>
                    </a:ext>
                  </a:extLst>
                </a:gridCol>
                <a:gridCol w="2177364">
                  <a:extLst>
                    <a:ext uri="{9D8B030D-6E8A-4147-A177-3AD203B41FA5}">
                      <a16:colId xmlns:a16="http://schemas.microsoft.com/office/drawing/2014/main" val="2490138045"/>
                    </a:ext>
                  </a:extLst>
                </a:gridCol>
                <a:gridCol w="1594484">
                  <a:extLst>
                    <a:ext uri="{9D8B030D-6E8A-4147-A177-3AD203B41FA5}">
                      <a16:colId xmlns:a16="http://schemas.microsoft.com/office/drawing/2014/main" val="3981249024"/>
                    </a:ext>
                  </a:extLst>
                </a:gridCol>
                <a:gridCol w="1595609">
                  <a:extLst>
                    <a:ext uri="{9D8B030D-6E8A-4147-A177-3AD203B41FA5}">
                      <a16:colId xmlns:a16="http://schemas.microsoft.com/office/drawing/2014/main" val="3676385226"/>
                    </a:ext>
                  </a:extLst>
                </a:gridCol>
                <a:gridCol w="3165337">
                  <a:extLst>
                    <a:ext uri="{9D8B030D-6E8A-4147-A177-3AD203B41FA5}">
                      <a16:colId xmlns:a16="http://schemas.microsoft.com/office/drawing/2014/main" val="1845585615"/>
                    </a:ext>
                  </a:extLst>
                </a:gridCol>
              </a:tblGrid>
              <a:tr h="1523494">
                <a:tc>
                  <a:txBody>
                    <a:bodyPr/>
                    <a:lstStyle/>
                    <a:p>
                      <a:pPr>
                        <a:lnSpc>
                          <a:spcPct val="107000"/>
                        </a:lnSpc>
                        <a:spcAft>
                          <a:spcPts val="800"/>
                        </a:spcAft>
                        <a:buNone/>
                      </a:pPr>
                      <a:r>
                        <a:rPr lang="en-GB" sz="1600" dirty="0">
                          <a:effectLst/>
                        </a:rPr>
                        <a:t>Date</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buNone/>
                      </a:pPr>
                      <a:r>
                        <a:rPr lang="en-GB" sz="1600" dirty="0">
                          <a:effectLst/>
                        </a:rPr>
                        <a:t>Area or facility</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buNone/>
                      </a:pPr>
                      <a:r>
                        <a:rPr lang="en-GB" sz="1600" dirty="0">
                          <a:effectLst/>
                        </a:rPr>
                        <a:t>Support provided</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buNone/>
                      </a:pPr>
                      <a:r>
                        <a:rPr lang="en-GB" sz="1600" dirty="0">
                          <a:effectLst/>
                        </a:rPr>
                        <a:t>Comment on what was done </a:t>
                      </a:r>
                      <a:br>
                        <a:rPr lang="en-GB" sz="1600" dirty="0">
                          <a:effectLst/>
                        </a:rPr>
                      </a:br>
                      <a:r>
                        <a:rPr lang="en-GB" sz="1600" dirty="0">
                          <a:effectLst/>
                        </a:rPr>
                        <a:t>(method, community contribution, difficulties, etc.)</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buNone/>
                      </a:pPr>
                      <a:r>
                        <a:rPr lang="en-GB" sz="1600" dirty="0">
                          <a:effectLst/>
                        </a:rPr>
                        <a:t>Cost </a:t>
                      </a:r>
                      <a:br>
                        <a:rPr lang="en-GB" sz="1600" dirty="0">
                          <a:effectLst/>
                        </a:rPr>
                      </a:br>
                      <a:r>
                        <a:rPr lang="en-GB" sz="1600" dirty="0">
                          <a:effectLst/>
                        </a:rPr>
                        <a:t>(expected vs done, in MWK and EUR)</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buNone/>
                      </a:pPr>
                      <a:r>
                        <a:rPr lang="en-GB" sz="1600" dirty="0">
                          <a:effectLst/>
                        </a:rPr>
                        <a:t>Current status </a:t>
                      </a:r>
                      <a:br>
                        <a:rPr lang="en-GB" sz="1600" dirty="0">
                          <a:effectLst/>
                        </a:rPr>
                      </a:br>
                      <a:r>
                        <a:rPr lang="en-GB" sz="1600" dirty="0">
                          <a:effectLst/>
                        </a:rPr>
                        <a:t>(usage, functionality, maintenance, etc.)</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buNone/>
                      </a:pPr>
                      <a:r>
                        <a:rPr lang="en-GB" sz="1600" dirty="0">
                          <a:effectLst/>
                        </a:rPr>
                        <a:t>Assessment of impact </a:t>
                      </a:r>
                      <a:br>
                        <a:rPr lang="en-GB" sz="1600" dirty="0">
                          <a:effectLst/>
                        </a:rPr>
                      </a:br>
                      <a:r>
                        <a:rPr lang="en-GB" sz="1600" dirty="0">
                          <a:effectLst/>
                        </a:rPr>
                        <a:t>(was it effective in its objective, was it durable, should we have done it or not, what could have been done better, etc.)</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614622848"/>
                  </a:ext>
                </a:extLst>
              </a:tr>
              <a:tr h="1664350">
                <a:tc>
                  <a:txBody>
                    <a:bodyPr/>
                    <a:lstStyle/>
                    <a:p>
                      <a:pPr>
                        <a:lnSpc>
                          <a:spcPct val="107000"/>
                        </a:lnSpc>
                        <a:spcAft>
                          <a:spcPts val="800"/>
                        </a:spcAft>
                        <a:buNone/>
                      </a:pP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Date</a:t>
                      </a:r>
                    </a:p>
                  </a:txBody>
                  <a:tcPr marL="44450" marR="44450" marT="0" marB="0" anchor="ctr"/>
                </a:tc>
                <a:tc>
                  <a:txBody>
                    <a:bodyPr/>
                    <a:lstStyle/>
                    <a:p>
                      <a:pPr algn="ctr">
                        <a:lnSpc>
                          <a:spcPct val="107000"/>
                        </a:lnSpc>
                        <a:spcAft>
                          <a:spcPts val="800"/>
                        </a:spcAft>
                        <a:buNone/>
                      </a:pP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Zone ou structure</a:t>
                      </a:r>
                    </a:p>
                  </a:txBody>
                  <a:tcPr marL="44450" marR="44450" marT="0" marB="0" anchor="ctr"/>
                </a:tc>
                <a:tc>
                  <a:txBody>
                    <a:bodyPr/>
                    <a:lstStyle/>
                    <a:p>
                      <a:pPr algn="ctr">
                        <a:lnSpc>
                          <a:spcPct val="107000"/>
                        </a:lnSpc>
                        <a:spcAft>
                          <a:spcPts val="800"/>
                        </a:spcAft>
                        <a:buNone/>
                      </a:pP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Appui fourni</a:t>
                      </a:r>
                    </a:p>
                  </a:txBody>
                  <a:tcPr marL="44450" marR="44450" marT="0" marB="0" anchor="ctr"/>
                </a:tc>
                <a:tc>
                  <a:txBody>
                    <a:bodyPr/>
                    <a:lstStyle/>
                    <a:p>
                      <a:pPr algn="ctr">
                        <a:lnSpc>
                          <a:spcPct val="107000"/>
                        </a:lnSpc>
                        <a:spcAft>
                          <a:spcPts val="800"/>
                        </a:spcAft>
                        <a:buNone/>
                      </a:pP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Commentaire sur ce qui a été fourni (méthode, contribution communautaire, difficultés, etc.)</a:t>
                      </a:r>
                    </a:p>
                  </a:txBody>
                  <a:tcPr marL="44450" marR="44450" marT="0" marB="0" anchor="ctr"/>
                </a:tc>
                <a:tc>
                  <a:txBody>
                    <a:bodyPr/>
                    <a:lstStyle/>
                    <a:p>
                      <a:pPr algn="ctr">
                        <a:lnSpc>
                          <a:spcPct val="107000"/>
                        </a:lnSpc>
                        <a:spcAft>
                          <a:spcPts val="800"/>
                        </a:spcAft>
                        <a:buNone/>
                      </a:pP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Coût (prévision</a:t>
                      </a:r>
                      <a:r>
                        <a:rPr lang="fr-FR" sz="1600" i="1" baseline="0"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 vs réalité, en MWK et EUR)</a:t>
                      </a:r>
                      <a:endPar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buNone/>
                      </a:pP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Situation actuelles (utilisation, fonctionnalité, maintenance, etc.)</a:t>
                      </a:r>
                    </a:p>
                  </a:txBody>
                  <a:tcPr marL="44450" marR="44450" marT="0" marB="0" anchor="ctr"/>
                </a:tc>
                <a:tc>
                  <a:txBody>
                    <a:bodyPr/>
                    <a:lstStyle/>
                    <a:p>
                      <a:pPr algn="ctr">
                        <a:lnSpc>
                          <a:spcPct val="107000"/>
                        </a:lnSpc>
                        <a:spcAft>
                          <a:spcPts val="800"/>
                        </a:spcAft>
                        <a:buNone/>
                      </a:pP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Evaluation de l’impact (l’appui </a:t>
                      </a:r>
                      <a:r>
                        <a:rPr lang="fr-FR" sz="1600" i="1" noProof="0" dirty="0" err="1">
                          <a:solidFill>
                            <a:srgbClr val="0070C0"/>
                          </a:solidFill>
                          <a:effectLst/>
                          <a:latin typeface="Calibri" panose="020F0502020204030204" pitchFamily="34" charset="0"/>
                          <a:ea typeface="Calibri" panose="020F0502020204030204" pitchFamily="34" charset="0"/>
                          <a:cs typeface="Arial" panose="020B0604020202020204" pitchFamily="34" charset="0"/>
                        </a:rPr>
                        <a:t>a-t-il</a:t>
                      </a:r>
                      <a:r>
                        <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 eu de l’impact par rapport à l'objectif prévu, est-il durable, aurait-on du le faire ou pas, qu’aurait-on</a:t>
                      </a:r>
                      <a:r>
                        <a:rPr lang="fr-FR" sz="1600" i="1" baseline="0"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rPr>
                        <a:t> pu améliorer, etc.)</a:t>
                      </a:r>
                      <a:endParaRPr lang="fr-FR" sz="1600" i="1" noProof="0" dirty="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849717673"/>
                  </a:ext>
                </a:extLst>
              </a:tr>
            </a:tbl>
          </a:graphicData>
        </a:graphic>
      </p:graphicFrame>
    </p:spTree>
    <p:extLst>
      <p:ext uri="{BB962C8B-B14F-4D97-AF65-F5344CB8AC3E}">
        <p14:creationId xmlns:p14="http://schemas.microsoft.com/office/powerpoint/2010/main" val="193735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4" y="95534"/>
            <a:ext cx="10772775" cy="1688110"/>
          </a:xfrm>
        </p:spPr>
        <p:txBody>
          <a:bodyPr>
            <a:normAutofit fontScale="90000"/>
          </a:bodyPr>
          <a:lstStyle/>
          <a:p>
            <a:r>
              <a:rPr lang="en-US" sz="4800" dirty="0"/>
              <a:t>6. Key findings on donation of materials and equipment </a:t>
            </a:r>
            <a:br>
              <a:rPr lang="en-US" sz="4400" dirty="0"/>
            </a:br>
            <a:r>
              <a:rPr lang="fr-FR" sz="3100" i="1" dirty="0">
                <a:solidFill>
                  <a:srgbClr val="0070C0"/>
                </a:solidFill>
              </a:rPr>
              <a:t>Principales conclusions concernant les donations de matériel et d'équipements</a:t>
            </a:r>
            <a:endParaRPr lang="en-US" sz="3100" i="1" dirty="0">
              <a:solidFill>
                <a:srgbClr val="0070C0"/>
              </a:solidFill>
            </a:endParaRPr>
          </a:p>
        </p:txBody>
      </p:sp>
      <p:sp>
        <p:nvSpPr>
          <p:cNvPr id="3" name="Content Placeholder 2"/>
          <p:cNvSpPr>
            <a:spLocks noGrp="1"/>
          </p:cNvSpPr>
          <p:nvPr>
            <p:ph idx="1"/>
          </p:nvPr>
        </p:nvSpPr>
        <p:spPr>
          <a:xfrm>
            <a:off x="676656" y="1937982"/>
            <a:ext cx="10753725" cy="4763069"/>
          </a:xfrm>
        </p:spPr>
        <p:txBody>
          <a:bodyPr>
            <a:normAutofit/>
          </a:bodyPr>
          <a:lstStyle/>
          <a:p>
            <a:pPr>
              <a:buFont typeface="Wingdings" panose="05000000000000000000" pitchFamily="2" charset="2"/>
              <a:buChar char="§"/>
            </a:pPr>
            <a:r>
              <a:rPr lang="en-US" dirty="0"/>
              <a:t> Key component in the provision of quality of care, complements the support to the skills of facility staff. </a:t>
            </a:r>
            <a:r>
              <a:rPr lang="fr-FR" sz="2000" i="1" dirty="0">
                <a:solidFill>
                  <a:srgbClr val="0070C0"/>
                </a:solidFill>
              </a:rPr>
              <a:t>Élément clé pour améliorer la qualité des soins, vient compléter l’appui aux compétences du personnel.</a:t>
            </a:r>
            <a:endParaRPr lang="en-US" sz="2000" i="1" dirty="0">
              <a:solidFill>
                <a:srgbClr val="0070C0"/>
              </a:solidFill>
            </a:endParaRPr>
          </a:p>
          <a:p>
            <a:pPr>
              <a:buFont typeface="Wingdings" panose="05000000000000000000" pitchFamily="2" charset="2"/>
              <a:buChar char="§"/>
            </a:pPr>
            <a:r>
              <a:rPr lang="en-US" dirty="0"/>
              <a:t> Availability of materials and equipment contributes to the highest motivation of facility staff to commit more and practice what they learnt at college. </a:t>
            </a:r>
            <a:r>
              <a:rPr lang="fr-FR" sz="2000" i="1" dirty="0">
                <a:solidFill>
                  <a:srgbClr val="0070C0"/>
                </a:solidFill>
              </a:rPr>
              <a:t>La disponibilité du matériel et des équipements contribue à renforcer la motivation du personnel, qui s'investit davantage et met en pratique ce qu'il a appris à l'école.</a:t>
            </a:r>
            <a:endParaRPr lang="en-US" sz="2000" i="1" dirty="0">
              <a:solidFill>
                <a:srgbClr val="0070C0"/>
              </a:solidFill>
            </a:endParaRPr>
          </a:p>
          <a:p>
            <a:pPr>
              <a:buFont typeface="Wingdings" panose="05000000000000000000" pitchFamily="2" charset="2"/>
              <a:buChar char="§"/>
            </a:pPr>
            <a:r>
              <a:rPr lang="en-US" dirty="0"/>
              <a:t>The donation of Village Clinic’s equipment facilitates the opening of new village clinics on time and start treating sick Under 5 children cases. </a:t>
            </a:r>
            <a:r>
              <a:rPr lang="fr-FR" sz="2000" i="1" dirty="0">
                <a:solidFill>
                  <a:srgbClr val="0070C0"/>
                </a:solidFill>
              </a:rPr>
              <a:t>Le don d'équipements aux cliniques villageoises permet d‘en ouvrir de nouvelles et de soigner les EM5 malades.</a:t>
            </a:r>
          </a:p>
          <a:p>
            <a:pPr>
              <a:buFont typeface="Wingdings" panose="05000000000000000000" pitchFamily="2" charset="2"/>
              <a:buChar char="§"/>
            </a:pPr>
            <a:r>
              <a:rPr lang="en-US" dirty="0"/>
              <a:t>The availability of materials and equipment in the health facilities increases the opening days of the facilities per month. </a:t>
            </a:r>
            <a:r>
              <a:rPr lang="fr-FR" sz="2000" i="1" dirty="0">
                <a:solidFill>
                  <a:srgbClr val="0070C0"/>
                </a:solidFill>
              </a:rPr>
              <a:t>La disponibilité du matériel et des équipements dans les établissements de santé permet d'augmenter le nombre de jours d'ouverture de ces derniers chaque mois.</a:t>
            </a:r>
            <a:endParaRPr lang="en-US" dirty="0"/>
          </a:p>
        </p:txBody>
      </p:sp>
    </p:spTree>
    <p:extLst>
      <p:ext uri="{BB962C8B-B14F-4D97-AF65-F5344CB8AC3E}">
        <p14:creationId xmlns:p14="http://schemas.microsoft.com/office/powerpoint/2010/main" val="726217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E5FD8-2F18-A635-6CD7-FDB558B1F0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7AAF05-961F-28D4-45CB-45C812103B08}"/>
              </a:ext>
            </a:extLst>
          </p:cNvPr>
          <p:cNvSpPr>
            <a:spLocks noGrp="1"/>
          </p:cNvSpPr>
          <p:nvPr>
            <p:ph type="title"/>
          </p:nvPr>
        </p:nvSpPr>
        <p:spPr>
          <a:xfrm>
            <a:off x="657224" y="191058"/>
            <a:ext cx="10772775" cy="1419578"/>
          </a:xfrm>
        </p:spPr>
        <p:txBody>
          <a:bodyPr>
            <a:normAutofit fontScale="90000"/>
          </a:bodyPr>
          <a:lstStyle/>
          <a:p>
            <a:r>
              <a:rPr lang="en-US" sz="4800" dirty="0"/>
              <a:t>7. Key findings on constructions and renovations</a:t>
            </a:r>
            <a:r>
              <a:rPr lang="fr-FR" sz="4800" i="1" dirty="0">
                <a:solidFill>
                  <a:srgbClr val="0070C0"/>
                </a:solidFill>
              </a:rPr>
              <a:t> </a:t>
            </a:r>
            <a:r>
              <a:rPr lang="fr-FR" sz="3600" i="1" dirty="0">
                <a:solidFill>
                  <a:srgbClr val="0070C0"/>
                </a:solidFill>
              </a:rPr>
              <a:t>Principales conclusions concernant les constructions et rénovations</a:t>
            </a:r>
            <a:endParaRPr lang="en-US" sz="3600" dirty="0"/>
          </a:p>
        </p:txBody>
      </p:sp>
      <p:sp>
        <p:nvSpPr>
          <p:cNvPr id="6" name="Content Placeholder 2">
            <a:extLst>
              <a:ext uri="{FF2B5EF4-FFF2-40B4-BE49-F238E27FC236}">
                <a16:creationId xmlns:a16="http://schemas.microsoft.com/office/drawing/2014/main" id="{5768B7AD-E434-5300-FEDA-F256C53EA714}"/>
              </a:ext>
            </a:extLst>
          </p:cNvPr>
          <p:cNvSpPr>
            <a:spLocks noGrp="1"/>
          </p:cNvSpPr>
          <p:nvPr>
            <p:ph idx="1"/>
          </p:nvPr>
        </p:nvSpPr>
        <p:spPr>
          <a:xfrm>
            <a:off x="657224" y="1610636"/>
            <a:ext cx="11229976" cy="5247363"/>
          </a:xfrm>
        </p:spPr>
        <p:txBody>
          <a:bodyPr>
            <a:normAutofit fontScale="92500" lnSpcReduction="10000"/>
          </a:bodyPr>
          <a:lstStyle/>
          <a:p>
            <a:pPr>
              <a:buFont typeface="Wingdings" panose="05000000000000000000" pitchFamily="2" charset="2"/>
              <a:buChar char="§"/>
            </a:pPr>
            <a:r>
              <a:rPr lang="en-US" sz="2000" dirty="0"/>
              <a:t>Construction of staff houses motivates professional staff to stay in remote areas and provide quality care to patients and clients. </a:t>
            </a:r>
            <a:r>
              <a:rPr lang="fr-FR" sz="2000" i="1" dirty="0">
                <a:solidFill>
                  <a:srgbClr val="0070C0"/>
                </a:solidFill>
              </a:rPr>
              <a:t>La construction de logements pour le personnel incite les professionnels à rester dans les zones isolées et à prodiguer des soins de qualité aux patients et aux usagers.</a:t>
            </a:r>
          </a:p>
          <a:p>
            <a:pPr>
              <a:buFont typeface="Wingdings" panose="05000000000000000000" pitchFamily="2" charset="2"/>
              <a:buChar char="§"/>
            </a:pPr>
            <a:r>
              <a:rPr lang="en-US" sz="2000" dirty="0"/>
              <a:t>Construction of health structures is a key component in the access and provision of quality of care. </a:t>
            </a:r>
            <a:r>
              <a:rPr lang="fr-FR" sz="2000" i="1" dirty="0">
                <a:solidFill>
                  <a:srgbClr val="0070C0"/>
                </a:solidFill>
              </a:rPr>
              <a:t>La construction d’infrastructures de santé est un élément clé pour garantir l’accès à des soins de qualité et leur prestation.</a:t>
            </a:r>
            <a:endParaRPr lang="en-US" sz="2000" i="1" dirty="0">
              <a:solidFill>
                <a:srgbClr val="0070C0"/>
              </a:solidFill>
            </a:endParaRPr>
          </a:p>
          <a:p>
            <a:pPr>
              <a:buFont typeface="Wingdings" panose="05000000000000000000" pitchFamily="2" charset="2"/>
              <a:buChar char="§"/>
            </a:pPr>
            <a:r>
              <a:rPr lang="en-US" sz="2000" dirty="0"/>
              <a:t>Construction of waste management structures improves waste disposal in the areas and reduces risks of nosocomial infections.</a:t>
            </a:r>
            <a:r>
              <a:rPr lang="fr-FR" sz="2000" dirty="0"/>
              <a:t> </a:t>
            </a:r>
            <a:r>
              <a:rPr lang="fr-FR" sz="2000" i="1" dirty="0">
                <a:solidFill>
                  <a:srgbClr val="0070C0"/>
                </a:solidFill>
              </a:rPr>
              <a:t>La construction d’infrastructures de gestion des déchets améliore l’élimination des déchets dans ces zones et réduit les risques d’infections nosocomiales.</a:t>
            </a:r>
            <a:endParaRPr lang="en-US" sz="2000" i="1" dirty="0">
              <a:solidFill>
                <a:srgbClr val="0070C0"/>
              </a:solidFill>
            </a:endParaRPr>
          </a:p>
          <a:p>
            <a:pPr>
              <a:buFont typeface="Wingdings" panose="05000000000000000000" pitchFamily="2" charset="2"/>
              <a:buChar char="§"/>
            </a:pPr>
            <a:r>
              <a:rPr lang="en-US" sz="2000" dirty="0"/>
              <a:t>The construction of village clinic shelters increases the access to quality care and treatment of sick U/5 children.</a:t>
            </a:r>
            <a:r>
              <a:rPr lang="fr-FR" sz="2000" dirty="0"/>
              <a:t> </a:t>
            </a:r>
            <a:r>
              <a:rPr lang="fr-FR" sz="2000" i="1" dirty="0">
                <a:solidFill>
                  <a:srgbClr val="0070C0"/>
                </a:solidFill>
              </a:rPr>
              <a:t>La construction de cliniques villageoises améliore l’accès à des soins et à des traitements de qualité pour les enfants de moins de 5 ans malades.</a:t>
            </a:r>
            <a:endParaRPr lang="en-US" sz="2000" i="1" dirty="0">
              <a:solidFill>
                <a:srgbClr val="0070C0"/>
              </a:solidFill>
            </a:endParaRPr>
          </a:p>
          <a:p>
            <a:pPr>
              <a:buFont typeface="Wingdings" panose="05000000000000000000" pitchFamily="2" charset="2"/>
              <a:buChar char="§"/>
            </a:pPr>
            <a:r>
              <a:rPr lang="en-US" sz="2000" dirty="0"/>
              <a:t>The construction of pregnant women waiting homes provides an opportunity for pregnant women to go through labor successfully. </a:t>
            </a:r>
            <a:r>
              <a:rPr lang="fr-FR" sz="2000" i="1" dirty="0">
                <a:solidFill>
                  <a:srgbClr val="0070C0"/>
                </a:solidFill>
              </a:rPr>
              <a:t>La construction de salles d’accouchement permet aux femmes enceintes de mener leur grossesse à terme dans de bonnes conditions.</a:t>
            </a:r>
            <a:endParaRPr lang="en-US" sz="2000" i="1" dirty="0">
              <a:solidFill>
                <a:srgbClr val="0070C0"/>
              </a:solidFill>
            </a:endParaRPr>
          </a:p>
          <a:p>
            <a:pPr>
              <a:buFont typeface="Wingdings" panose="05000000000000000000" pitchFamily="2" charset="2"/>
              <a:buChar char="§"/>
            </a:pPr>
            <a:r>
              <a:rPr lang="en-US" sz="2000" dirty="0"/>
              <a:t>The construction models applied, involving the communities, makes the constructions less expensive and more durable as the stakeholders continue to take care of the buildings. </a:t>
            </a:r>
            <a:r>
              <a:rPr lang="fr-FR" sz="2000" i="1" dirty="0">
                <a:solidFill>
                  <a:srgbClr val="0070C0"/>
                </a:solidFill>
              </a:rPr>
              <a:t>Les modèles de construction mis en œuvre, qui impliquent les communautés, rendent les constructions moins coûteuses et plus durables, car les parties prenantes continuent à entretenir les bâtiments.</a:t>
            </a:r>
            <a:endParaRPr lang="en-US" sz="2000" i="1" dirty="0">
              <a:solidFill>
                <a:srgbClr val="0070C0"/>
              </a:solidFill>
            </a:endParaRPr>
          </a:p>
        </p:txBody>
      </p:sp>
    </p:spTree>
    <p:extLst>
      <p:ext uri="{BB962C8B-B14F-4D97-AF65-F5344CB8AC3E}">
        <p14:creationId xmlns:p14="http://schemas.microsoft.com/office/powerpoint/2010/main" val="1913544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606" y="0"/>
            <a:ext cx="10772775" cy="1658198"/>
          </a:xfrm>
        </p:spPr>
        <p:txBody>
          <a:bodyPr>
            <a:normAutofit/>
          </a:bodyPr>
          <a:lstStyle/>
          <a:p>
            <a:r>
              <a:rPr lang="en-US" sz="4800" dirty="0"/>
              <a:t>8. Key challenges </a:t>
            </a:r>
            <a:r>
              <a:rPr lang="en-US" sz="3600" i="1" dirty="0" err="1">
                <a:solidFill>
                  <a:srgbClr val="0070C0"/>
                </a:solidFill>
              </a:rPr>
              <a:t>Principaux</a:t>
            </a:r>
            <a:r>
              <a:rPr lang="en-US" sz="3600" i="1" dirty="0">
                <a:solidFill>
                  <a:srgbClr val="0070C0"/>
                </a:solidFill>
              </a:rPr>
              <a:t> </a:t>
            </a:r>
            <a:r>
              <a:rPr lang="en-US" sz="3600" i="1" dirty="0" err="1">
                <a:solidFill>
                  <a:srgbClr val="0070C0"/>
                </a:solidFill>
              </a:rPr>
              <a:t>défis</a:t>
            </a:r>
            <a:endParaRPr lang="en-US" sz="3600" i="1" dirty="0">
              <a:solidFill>
                <a:srgbClr val="0070C0"/>
              </a:solidFill>
            </a:endParaRPr>
          </a:p>
        </p:txBody>
      </p:sp>
      <p:sp>
        <p:nvSpPr>
          <p:cNvPr id="3" name="Content Placeholder 2"/>
          <p:cNvSpPr>
            <a:spLocks noGrp="1"/>
          </p:cNvSpPr>
          <p:nvPr>
            <p:ph idx="1"/>
          </p:nvPr>
        </p:nvSpPr>
        <p:spPr>
          <a:xfrm>
            <a:off x="676656" y="1277957"/>
            <a:ext cx="10753725" cy="5436741"/>
          </a:xfrm>
        </p:spPr>
        <p:txBody>
          <a:bodyPr>
            <a:normAutofit fontScale="92500"/>
          </a:bodyPr>
          <a:lstStyle/>
          <a:p>
            <a:pPr>
              <a:buFont typeface="Wingdings" panose="05000000000000000000" pitchFamily="2" charset="2"/>
              <a:buChar char="§"/>
            </a:pPr>
            <a:r>
              <a:rPr lang="en-US" dirty="0"/>
              <a:t> Some donations were stolen due to lack of facility leadership. </a:t>
            </a:r>
            <a:r>
              <a:rPr lang="fr-FR" sz="2000" i="1" dirty="0">
                <a:solidFill>
                  <a:srgbClr val="0070C0"/>
                </a:solidFill>
              </a:rPr>
              <a:t>Certains dons ont été volés en raison d’un manque de leadership.</a:t>
            </a:r>
            <a:endParaRPr lang="fr-FR" i="1" dirty="0">
              <a:solidFill>
                <a:srgbClr val="0070C0"/>
              </a:solidFill>
            </a:endParaRPr>
          </a:p>
          <a:p>
            <a:pPr>
              <a:buFont typeface="Wingdings" panose="05000000000000000000" pitchFamily="2" charset="2"/>
              <a:buChar char="§"/>
            </a:pPr>
            <a:r>
              <a:rPr lang="en-US" dirty="0"/>
              <a:t> Failure by the government authorities to replace or replenish materials, exerting pressure on Inter Aide to continue the cycle. </a:t>
            </a:r>
            <a:r>
              <a:rPr lang="fr-FR" sz="2000" i="1" dirty="0">
                <a:solidFill>
                  <a:srgbClr val="0070C0"/>
                </a:solidFill>
              </a:rPr>
              <a:t>L’incapacité des autorités gouvernementales à remplacer ou à réapprovisionner le matériel donné, ce qui a exerce une pression sur Inter Aide pour continuer l’appui.</a:t>
            </a:r>
            <a:endParaRPr lang="en-US" sz="2000" i="1" dirty="0">
              <a:solidFill>
                <a:srgbClr val="0070C0"/>
              </a:solidFill>
            </a:endParaRPr>
          </a:p>
          <a:p>
            <a:pPr>
              <a:buFont typeface="Wingdings" panose="05000000000000000000" pitchFamily="2" charset="2"/>
              <a:buChar char="§"/>
            </a:pPr>
            <a:r>
              <a:rPr lang="en-US" dirty="0"/>
              <a:t> The donations created dependency on Inter Aide by the Health authorities and facilities. </a:t>
            </a:r>
            <a:r>
              <a:rPr lang="fr-FR" sz="2000" i="1" dirty="0">
                <a:solidFill>
                  <a:srgbClr val="0070C0"/>
                </a:solidFill>
              </a:rPr>
              <a:t>Les donations ont créé une dépendance vis-à-vis d’Inter Aide chez les autorités sanitaires et les établissements.</a:t>
            </a:r>
            <a:endParaRPr lang="en-US" sz="2000" i="1" dirty="0">
              <a:solidFill>
                <a:srgbClr val="0070C0"/>
              </a:solidFill>
            </a:endParaRPr>
          </a:p>
          <a:p>
            <a:pPr>
              <a:buFont typeface="Wingdings" panose="05000000000000000000" pitchFamily="2" charset="2"/>
              <a:buChar char="§"/>
            </a:pPr>
            <a:r>
              <a:rPr lang="en-US" dirty="0"/>
              <a:t> Inadequate budget prevents Inter Aide to respond to all the needs at the facilities all the time. </a:t>
            </a:r>
            <a:r>
              <a:rPr lang="fr-FR" sz="2000" i="1" dirty="0">
                <a:solidFill>
                  <a:srgbClr val="0070C0"/>
                </a:solidFill>
              </a:rPr>
              <a:t>Un budget insuffisant empêche Inter Aide de répondre à tous les besoins des établissements à tout moment.</a:t>
            </a:r>
            <a:endParaRPr lang="en-US" sz="2000" i="1" dirty="0">
              <a:solidFill>
                <a:srgbClr val="0070C0"/>
              </a:solidFill>
            </a:endParaRPr>
          </a:p>
          <a:p>
            <a:pPr>
              <a:buFont typeface="Wingdings" panose="05000000000000000000" pitchFamily="2" charset="2"/>
              <a:buChar char="§"/>
            </a:pPr>
            <a:r>
              <a:rPr lang="en-US" dirty="0"/>
              <a:t> Delay by the Malawi government health authorities to implement their commitments affects negatively the timeliness of opening of the new structures.</a:t>
            </a:r>
            <a:r>
              <a:rPr lang="fr-FR" dirty="0"/>
              <a:t> </a:t>
            </a:r>
            <a:r>
              <a:rPr lang="fr-FR" sz="2200" i="1" dirty="0">
                <a:solidFill>
                  <a:srgbClr val="0070C0"/>
                </a:solidFill>
              </a:rPr>
              <a:t>Le retard pris par les autorités sanitaires dans la mise en œuvre de leurs engagements a un impact négatif sur le respect des délais d'ouverture des nouvelles structures.</a:t>
            </a:r>
          </a:p>
          <a:p>
            <a:pPr>
              <a:buFont typeface="Wingdings" panose="05000000000000000000" pitchFamily="2" charset="2"/>
              <a:buChar char="§"/>
            </a:pPr>
            <a:r>
              <a:rPr lang="en-US" dirty="0"/>
              <a:t> Malawi’s strong inflation resulting in a price increase of constructions materials. </a:t>
            </a:r>
            <a:r>
              <a:rPr lang="fr-FR" sz="2200" i="1" dirty="0">
                <a:solidFill>
                  <a:srgbClr val="0070C0"/>
                </a:solidFill>
              </a:rPr>
              <a:t>La forte inflation au Malawi entraîne une hausse des prix des matériaux de construction.</a:t>
            </a:r>
            <a:endParaRPr lang="en-US" dirty="0"/>
          </a:p>
        </p:txBody>
      </p:sp>
    </p:spTree>
    <p:extLst>
      <p:ext uri="{BB962C8B-B14F-4D97-AF65-F5344CB8AC3E}">
        <p14:creationId xmlns:p14="http://schemas.microsoft.com/office/powerpoint/2010/main" val="2296106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606" y="-194530"/>
            <a:ext cx="10772775" cy="1658198"/>
          </a:xfrm>
        </p:spPr>
        <p:txBody>
          <a:bodyPr>
            <a:normAutofit/>
          </a:bodyPr>
          <a:lstStyle/>
          <a:p>
            <a:r>
              <a:rPr lang="en-US" sz="4900" dirty="0"/>
              <a:t>9. Recommendations and conclusion</a:t>
            </a:r>
          </a:p>
        </p:txBody>
      </p:sp>
      <p:sp>
        <p:nvSpPr>
          <p:cNvPr id="3" name="Content Placeholder 2"/>
          <p:cNvSpPr>
            <a:spLocks noGrp="1"/>
          </p:cNvSpPr>
          <p:nvPr>
            <p:ph idx="1"/>
          </p:nvPr>
        </p:nvSpPr>
        <p:spPr>
          <a:xfrm>
            <a:off x="719137" y="928048"/>
            <a:ext cx="10985183" cy="5678940"/>
          </a:xfrm>
        </p:spPr>
        <p:txBody>
          <a:bodyPr>
            <a:normAutofit fontScale="70000" lnSpcReduction="20000"/>
          </a:bodyPr>
          <a:lstStyle/>
          <a:p>
            <a:pPr>
              <a:buFont typeface="Wingdings" panose="05000000000000000000" pitchFamily="2" charset="2"/>
              <a:buChar char="§"/>
            </a:pPr>
            <a:r>
              <a:rPr lang="en-US" sz="2600" dirty="0"/>
              <a:t> The materials support and constructions answered the real needs of the rural health facilities in their effort to provide quality care services, and need to continue if funds are available. It is the most sustainable intervention for the access and availability of care in the rural </a:t>
            </a:r>
            <a:r>
              <a:rPr lang="en-US" sz="2600" dirty="0">
                <a:solidFill>
                  <a:schemeClr val="tx1"/>
                </a:solidFill>
              </a:rPr>
              <a:t>communities. However, deep and proper needs assessment must be completed. </a:t>
            </a:r>
            <a:r>
              <a:rPr lang="fr-FR" sz="2600" i="1" dirty="0">
                <a:solidFill>
                  <a:srgbClr val="0070C0"/>
                </a:solidFill>
              </a:rPr>
              <a:t>Le soutien en matériel et les travaux de construction ont répondu aux besoins réels des structures de santé rurales et devraient être poursuivis si les financements sont disponibles. C’est l’intervention la plus durable pour améliorer l’accès aux soins et leur disponibilité au sein des communautés rurales. Toutefois, une évaluation approfondie et rigoureuse des besoins doit être réalisée au préalable.</a:t>
            </a:r>
            <a:r>
              <a:rPr lang="en-US" sz="2600" dirty="0"/>
              <a:t> </a:t>
            </a:r>
          </a:p>
          <a:p>
            <a:pPr>
              <a:buFont typeface="Wingdings" panose="05000000000000000000" pitchFamily="2" charset="2"/>
              <a:buChar char="§"/>
            </a:pPr>
            <a:r>
              <a:rPr lang="en-US" sz="2600" dirty="0"/>
              <a:t>Strong key modalities must be discussed and agreed with the health authorities and health facilities before any donation is made to ensure sustainability. </a:t>
            </a:r>
            <a:r>
              <a:rPr lang="fr-FR" sz="2600" i="1" dirty="0">
                <a:solidFill>
                  <a:srgbClr val="0070C0"/>
                </a:solidFill>
              </a:rPr>
              <a:t>Des modalités clés solides doivent être discutées et convenues avec les autorités sanitaires et les établissements de santé avant tout don, afin de garantir la pérennité.</a:t>
            </a:r>
          </a:p>
          <a:p>
            <a:pPr>
              <a:buFont typeface="Wingdings" panose="05000000000000000000" pitchFamily="2" charset="2"/>
              <a:buChar char="§"/>
            </a:pPr>
            <a:r>
              <a:rPr lang="en-US" sz="2600" dirty="0"/>
              <a:t> When starting a renovation or a construction, the materials procurement duty must remain Inter Aide’s responsibility to save costs and ensure quality. </a:t>
            </a:r>
            <a:r>
              <a:rPr lang="fr-FR" sz="2600" i="1" dirty="0">
                <a:solidFill>
                  <a:srgbClr val="0070C0"/>
                </a:solidFill>
              </a:rPr>
              <a:t>Lorsqu’on entame une rénovation ou une construction, la responsabilité de l’approvisionnement en matériaux doit rester celle d’Inter Aide afin de réduire les coûts et de garantir la qualité.</a:t>
            </a:r>
          </a:p>
          <a:p>
            <a:pPr>
              <a:buFont typeface="Wingdings" panose="05000000000000000000" pitchFamily="2" charset="2"/>
              <a:buChar char="§"/>
            </a:pPr>
            <a:r>
              <a:rPr lang="en-US" sz="2600" dirty="0">
                <a:solidFill>
                  <a:schemeClr val="tx1"/>
                </a:solidFill>
              </a:rPr>
              <a:t> Donations are mostly not sustainable (need to be replaced over time) but very critical in the provision of quality of care, need to be continued </a:t>
            </a:r>
            <a:r>
              <a:rPr lang="fr-FR" sz="2600" i="1" dirty="0">
                <a:solidFill>
                  <a:srgbClr val="0070C0"/>
                </a:solidFill>
              </a:rPr>
              <a:t>Les dons ne sont généralement pas durables (ils doivent être remplacés au fil du temps) mais sont essentiels à la fourniture de soins de qualité ; ils doivent donc être poursuivis.</a:t>
            </a:r>
            <a:endParaRPr lang="en-US" sz="2600" i="1" dirty="0">
              <a:solidFill>
                <a:srgbClr val="0070C0"/>
              </a:solidFill>
            </a:endParaRPr>
          </a:p>
          <a:p>
            <a:pPr>
              <a:buFont typeface="Wingdings" panose="05000000000000000000" pitchFamily="2" charset="2"/>
              <a:buChar char="§"/>
            </a:pPr>
            <a:r>
              <a:rPr lang="en-US" sz="2600" dirty="0">
                <a:solidFill>
                  <a:schemeClr val="tx1"/>
                </a:solidFill>
              </a:rPr>
              <a:t> Installation and maintenance of water systems was concluded to be important in the service provision but expensive and needing regular support (so unsustainable). The well must be deep enough and durable pumps must be recommended. </a:t>
            </a:r>
            <a:r>
              <a:rPr lang="en-US" sz="2600" i="1" dirty="0">
                <a:solidFill>
                  <a:srgbClr val="0070C0"/>
                </a:solidFill>
              </a:rPr>
              <a:t>L</a:t>
            </a:r>
            <a:r>
              <a:rPr lang="fr-FR" sz="2600" i="1" dirty="0">
                <a:solidFill>
                  <a:srgbClr val="0070C0"/>
                </a:solidFill>
              </a:rPr>
              <a:t>'installation et l'entretien des systèmes d'approvisionnement en eau constitue un élément important de la prestation de services, mais coûteux et nécessitant un appui régulier (et donc pas pérenne). Le puits/forage doit être suffisamment profond et il convient de recommander des pompes résistantes.</a:t>
            </a:r>
            <a:endParaRPr lang="en-US" sz="2600" i="1" dirty="0">
              <a:solidFill>
                <a:srgbClr val="0070C0"/>
              </a:solidFill>
            </a:endParaRPr>
          </a:p>
          <a:p>
            <a:pPr>
              <a:buFont typeface="Wingdings" panose="05000000000000000000" pitchFamily="2" charset="2"/>
              <a:buChar char="§"/>
            </a:pPr>
            <a:r>
              <a:rPr lang="en-US" sz="2600" dirty="0">
                <a:solidFill>
                  <a:schemeClr val="tx1"/>
                </a:solidFill>
              </a:rPr>
              <a:t> The community managed approach in construction is recommended. It is cost effective and promote the involvement and ownership of the stakeholders. </a:t>
            </a:r>
            <a:r>
              <a:rPr lang="fr-FR" sz="2600" i="1" dirty="0">
                <a:solidFill>
                  <a:srgbClr val="0070C0"/>
                </a:solidFill>
              </a:rPr>
              <a:t>Il est recommandé d'adopter une approche de gestion communautaire pour les constructions : rentable et favorise l'implication et l'appropriation du projet par les parties prenantes.</a:t>
            </a:r>
            <a:endParaRPr lang="en-US" sz="2600" i="1" dirty="0">
              <a:solidFill>
                <a:srgbClr val="0070C0"/>
              </a:solidFill>
            </a:endParaRPr>
          </a:p>
        </p:txBody>
      </p:sp>
    </p:spTree>
    <p:extLst>
      <p:ext uri="{BB962C8B-B14F-4D97-AF65-F5344CB8AC3E}">
        <p14:creationId xmlns:p14="http://schemas.microsoft.com/office/powerpoint/2010/main" val="2866574674"/>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TM03457491[[fn=Metropolitan]]</Template>
  <TotalTime>0</TotalTime>
  <Words>2318</Words>
  <Application>Microsoft Office PowerPoint</Application>
  <PresentationFormat>Grand écran</PresentationFormat>
  <Paragraphs>94</Paragraphs>
  <Slides>11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Calibri Light</vt:lpstr>
      <vt:lpstr>Wingdings</vt:lpstr>
      <vt:lpstr>Metropolitan</vt:lpstr>
      <vt:lpstr>ONGOING EVALUATION 2024-2026  MALAWI PROGRAM 26th August 2026</vt:lpstr>
      <vt:lpstr>Agenda</vt:lpstr>
      <vt:lpstr>1. Malawi’s programs background</vt:lpstr>
      <vt:lpstr>2. Why This question was interesting to evaluate? Pourquoi cette question ? </vt:lpstr>
      <vt:lpstr>3. The Action Plan</vt:lpstr>
      <vt:lpstr>3. Example of donations and constructions / renovations since 2014  Exemples de donations et de constructions/réhabilitations depuis 2014</vt:lpstr>
      <vt:lpstr>5. List of each support and current status  Liste des appuis fournis et situation actuelle </vt:lpstr>
      <vt:lpstr>6. Key findings on donation of materials and equipment  Principales conclusions concernant les donations de matériel et d'équipements</vt:lpstr>
      <vt:lpstr>7. Key findings on constructions and renovations Principales conclusions concernant les constructions et rénovations</vt:lpstr>
      <vt:lpstr>8. Key challenges Principaux défis</vt:lpstr>
      <vt:lpstr>9. Recommendations and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ONGOING EVALUATION 2024-2026   MALAWI PROGRAM  26th August 2026</dc:title>
  <dc:creator>interaidemitundu2013@gmail.com</dc:creator>
  <cp:lastModifiedBy>Helle Garro</cp:lastModifiedBy>
  <cp:revision>72</cp:revision>
  <dcterms:created xsi:type="dcterms:W3CDTF">2026-08-13T09:14:30Z</dcterms:created>
  <dcterms:modified xsi:type="dcterms:W3CDTF">2026-08-26T09:46:25Z</dcterms:modified>
</cp:coreProperties>
</file>